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4" r:id="rId11"/>
    <p:sldId id="8075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4"/>
            <p14:sldId id="8075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/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E1AD0"/>
    <a:srgbClr val="FF0000"/>
    <a:srgbClr val="181DF8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210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07.09.2021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07.09.2021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07.09.2021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7" Type="http://schemas.openxmlformats.org/officeDocument/2006/relationships/image" Target="../media/image7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76.jpeg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5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68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0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jpe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3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5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8.emf"/><Relationship Id="rId5" Type="http://schemas.openxmlformats.org/officeDocument/2006/relationships/image" Target="../media/image67.png"/><Relationship Id="rId4" Type="http://schemas.openxmlformats.org/officeDocument/2006/relationships/image" Target="../media/image66.png"/><Relationship Id="rId9" Type="http://schemas.openxmlformats.org/officeDocument/2006/relationships/image" Target="../media/image6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5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6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5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9525" y="2610070"/>
            <a:ext cx="9144000" cy="1040473"/>
          </a:xfrm>
          <a:prstGeom prst="rect">
            <a:avLst/>
          </a:prstGeom>
          <a:noFill/>
          <a:ln>
            <a:noFill/>
          </a:ln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140 838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31 306;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138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10 615;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41</a:t>
              </a:r>
              <a:r>
                <a:rPr lang="ru-RU" sz="1000" i="1" dirty="0"/>
                <a:t>.</a:t>
              </a:r>
            </a:p>
          </p:txBody>
        </p:sp>
      </p:grpSp>
      <p:pic>
        <p:nvPicPr>
          <p:cNvPr id="18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4145" y="72836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9" name="Группа 188"/>
          <p:cNvGrpSpPr/>
          <p:nvPr/>
        </p:nvGrpSpPr>
        <p:grpSpPr>
          <a:xfrm>
            <a:off x="3848177" y="690156"/>
            <a:ext cx="1225443" cy="487516"/>
            <a:chOff x="2338557" y="3736584"/>
            <a:chExt cx="1096359" cy="229362"/>
          </a:xfrm>
        </p:grpSpPr>
        <p:sp>
          <p:nvSpPr>
            <p:cNvPr id="190" name="Прямоугольник 189"/>
            <p:cNvSpPr/>
            <p:nvPr/>
          </p:nvSpPr>
          <p:spPr>
            <a:xfrm>
              <a:off x="2338557" y="3736584"/>
              <a:ext cx="1096359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 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91" name="Прямая со стрелкой 190"/>
            <p:cNvCxnSpPr/>
            <p:nvPr/>
          </p:nvCxnSpPr>
          <p:spPr>
            <a:xfrm flipH="1">
              <a:off x="3113876" y="3781280"/>
              <a:ext cx="236556" cy="17237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578" name="Picture 2" descr="E:\!!!!!!!ОММиОППМ\ейск гисметео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7930" y="2678392"/>
            <a:ext cx="2097248" cy="121605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595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Г. ЕЙСК,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602323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85804069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828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87 400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67;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ПОО 6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9546" y="80456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39" name="Группа 938"/>
          <p:cNvGrpSpPr/>
          <p:nvPr/>
        </p:nvGrpSpPr>
        <p:grpSpPr>
          <a:xfrm>
            <a:off x="3848177" y="774826"/>
            <a:ext cx="1225443" cy="487516"/>
            <a:chOff x="2338557" y="3736584"/>
            <a:chExt cx="1096359" cy="229362"/>
          </a:xfrm>
        </p:grpSpPr>
        <p:sp>
          <p:nvSpPr>
            <p:cNvPr id="941" name="Прямоугольник 940"/>
            <p:cNvSpPr/>
            <p:nvPr/>
          </p:nvSpPr>
          <p:spPr>
            <a:xfrm>
              <a:off x="2338557" y="3736584"/>
              <a:ext cx="1096359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 стрелкой 942"/>
            <p:cNvCxnSpPr/>
            <p:nvPr/>
          </p:nvCxnSpPr>
          <p:spPr>
            <a:xfrm flipH="1">
              <a:off x="3113876" y="3781280"/>
              <a:ext cx="236556" cy="17237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22050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1739257" y="860961"/>
            <a:ext cx="5769763" cy="91068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343462" y="1878761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360003" y="4438721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2343462" y="3301532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43462" y="3301532"/>
                <a:ext cx="4528271" cy="1023457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</a:t>
            </a:r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632389" y="571424"/>
            <a:ext cx="8522562" cy="62946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242" name="Рисунок 2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22678"/>
            <a:ext cx="2191398" cy="2093932"/>
          </a:xfrm>
          <a:prstGeom prst="rect">
            <a:avLst/>
          </a:prstGeom>
        </p:spPr>
      </p:pic>
      <p:sp>
        <p:nvSpPr>
          <p:cNvPr id="371" name="Freeform 281"/>
          <p:cNvSpPr>
            <a:spLocks noEditPoints="1"/>
          </p:cNvSpPr>
          <p:nvPr/>
        </p:nvSpPr>
        <p:spPr bwMode="auto">
          <a:xfrm rot="21334256">
            <a:off x="1620407" y="3496817"/>
            <a:ext cx="1320561" cy="602425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pic>
        <p:nvPicPr>
          <p:cNvPr id="239" name="Рисунок 23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3937" y="2696794"/>
            <a:ext cx="2193779" cy="2200203"/>
          </a:xfrm>
          <a:prstGeom prst="rect">
            <a:avLst/>
          </a:prstGeom>
        </p:spPr>
      </p:pic>
      <p:pic>
        <p:nvPicPr>
          <p:cNvPr id="238" name="Рисунок 2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898454"/>
            <a:ext cx="2191398" cy="1973429"/>
          </a:xfrm>
          <a:prstGeom prst="rect">
            <a:avLst/>
          </a:prstGeom>
        </p:spPr>
      </p:pic>
      <p:sp>
        <p:nvSpPr>
          <p:cNvPr id="234" name="Freeform 258"/>
          <p:cNvSpPr>
            <a:spLocks/>
          </p:cNvSpPr>
          <p:nvPr/>
        </p:nvSpPr>
        <p:spPr bwMode="auto">
          <a:xfrm>
            <a:off x="4495515" y="3003336"/>
            <a:ext cx="684146" cy="784251"/>
          </a:xfrm>
          <a:custGeom>
            <a:avLst/>
            <a:gdLst>
              <a:gd name="T0" fmla="*/ 132 w 163"/>
              <a:gd name="T1" fmla="*/ 0 h 212"/>
              <a:gd name="T2" fmla="*/ 132 w 163"/>
              <a:gd name="T3" fmla="*/ 14 h 212"/>
              <a:gd name="T4" fmla="*/ 131 w 163"/>
              <a:gd name="T5" fmla="*/ 23 h 212"/>
              <a:gd name="T6" fmla="*/ 131 w 163"/>
              <a:gd name="T7" fmla="*/ 24 h 212"/>
              <a:gd name="T8" fmla="*/ 126 w 163"/>
              <a:gd name="T9" fmla="*/ 26 h 212"/>
              <a:gd name="T10" fmla="*/ 128 w 163"/>
              <a:gd name="T11" fmla="*/ 30 h 212"/>
              <a:gd name="T12" fmla="*/ 125 w 163"/>
              <a:gd name="T13" fmla="*/ 33 h 212"/>
              <a:gd name="T14" fmla="*/ 139 w 163"/>
              <a:gd name="T15" fmla="*/ 77 h 212"/>
              <a:gd name="T16" fmla="*/ 142 w 163"/>
              <a:gd name="T17" fmla="*/ 82 h 212"/>
              <a:gd name="T18" fmla="*/ 145 w 163"/>
              <a:gd name="T19" fmla="*/ 126 h 212"/>
              <a:gd name="T20" fmla="*/ 163 w 163"/>
              <a:gd name="T21" fmla="*/ 126 h 212"/>
              <a:gd name="T22" fmla="*/ 160 w 163"/>
              <a:gd name="T23" fmla="*/ 142 h 212"/>
              <a:gd name="T24" fmla="*/ 160 w 163"/>
              <a:gd name="T25" fmla="*/ 158 h 212"/>
              <a:gd name="T26" fmla="*/ 144 w 163"/>
              <a:gd name="T27" fmla="*/ 187 h 212"/>
              <a:gd name="T28" fmla="*/ 138 w 163"/>
              <a:gd name="T29" fmla="*/ 183 h 212"/>
              <a:gd name="T30" fmla="*/ 135 w 163"/>
              <a:gd name="T31" fmla="*/ 186 h 212"/>
              <a:gd name="T32" fmla="*/ 132 w 163"/>
              <a:gd name="T33" fmla="*/ 189 h 212"/>
              <a:gd name="T34" fmla="*/ 113 w 163"/>
              <a:gd name="T35" fmla="*/ 189 h 212"/>
              <a:gd name="T36" fmla="*/ 100 w 163"/>
              <a:gd name="T37" fmla="*/ 208 h 212"/>
              <a:gd name="T38" fmla="*/ 84 w 163"/>
              <a:gd name="T39" fmla="*/ 211 h 212"/>
              <a:gd name="T40" fmla="*/ 32 w 163"/>
              <a:gd name="T41" fmla="*/ 196 h 212"/>
              <a:gd name="T42" fmla="*/ 27 w 163"/>
              <a:gd name="T43" fmla="*/ 183 h 212"/>
              <a:gd name="T44" fmla="*/ 18 w 163"/>
              <a:gd name="T45" fmla="*/ 181 h 212"/>
              <a:gd name="T46" fmla="*/ 3 w 163"/>
              <a:gd name="T47" fmla="*/ 170 h 212"/>
              <a:gd name="T48" fmla="*/ 0 w 163"/>
              <a:gd name="T49" fmla="*/ 124 h 212"/>
              <a:gd name="T50" fmla="*/ 9 w 163"/>
              <a:gd name="T51" fmla="*/ 87 h 212"/>
              <a:gd name="T52" fmla="*/ 12 w 163"/>
              <a:gd name="T53" fmla="*/ 87 h 212"/>
              <a:gd name="T54" fmla="*/ 16 w 163"/>
              <a:gd name="T55" fmla="*/ 87 h 212"/>
              <a:gd name="T56" fmla="*/ 15 w 163"/>
              <a:gd name="T57" fmla="*/ 80 h 212"/>
              <a:gd name="T58" fmla="*/ 18 w 163"/>
              <a:gd name="T59" fmla="*/ 74 h 212"/>
              <a:gd name="T60" fmla="*/ 21 w 163"/>
              <a:gd name="T61" fmla="*/ 74 h 212"/>
              <a:gd name="T62" fmla="*/ 22 w 163"/>
              <a:gd name="T63" fmla="*/ 77 h 212"/>
              <a:gd name="T64" fmla="*/ 27 w 163"/>
              <a:gd name="T65" fmla="*/ 74 h 212"/>
              <a:gd name="T66" fmla="*/ 31 w 163"/>
              <a:gd name="T67" fmla="*/ 71 h 212"/>
              <a:gd name="T68" fmla="*/ 32 w 163"/>
              <a:gd name="T69" fmla="*/ 70 h 212"/>
              <a:gd name="T70" fmla="*/ 37 w 163"/>
              <a:gd name="T71" fmla="*/ 68 h 212"/>
              <a:gd name="T72" fmla="*/ 41 w 163"/>
              <a:gd name="T73" fmla="*/ 64 h 212"/>
              <a:gd name="T74" fmla="*/ 43 w 163"/>
              <a:gd name="T75" fmla="*/ 58 h 212"/>
              <a:gd name="T76" fmla="*/ 65 w 163"/>
              <a:gd name="T77" fmla="*/ 61 h 212"/>
              <a:gd name="T78" fmla="*/ 76 w 163"/>
              <a:gd name="T79" fmla="*/ 64 h 212"/>
              <a:gd name="T80" fmla="*/ 87 w 163"/>
              <a:gd name="T81" fmla="*/ 57 h 212"/>
              <a:gd name="T82" fmla="*/ 84 w 163"/>
              <a:gd name="T83" fmla="*/ 49 h 212"/>
              <a:gd name="T84" fmla="*/ 87 w 163"/>
              <a:gd name="T85" fmla="*/ 35 h 212"/>
              <a:gd name="T86" fmla="*/ 75 w 163"/>
              <a:gd name="T87" fmla="*/ 29 h 212"/>
              <a:gd name="T88" fmla="*/ 66 w 163"/>
              <a:gd name="T89" fmla="*/ 17 h 212"/>
              <a:gd name="T90" fmla="*/ 104 w 163"/>
              <a:gd name="T91" fmla="*/ 11 h 212"/>
              <a:gd name="T92" fmla="*/ 107 w 163"/>
              <a:gd name="T93" fmla="*/ 10 h 212"/>
              <a:gd name="T94" fmla="*/ 110 w 163"/>
              <a:gd name="T95" fmla="*/ 7 h 212"/>
              <a:gd name="T96" fmla="*/ 112 w 163"/>
              <a:gd name="T97" fmla="*/ 10 h 212"/>
              <a:gd name="T98" fmla="*/ 119 w 163"/>
              <a:gd name="T99" fmla="*/ 10 h 212"/>
              <a:gd name="T100" fmla="*/ 126 w 163"/>
              <a:gd name="T101" fmla="*/ 11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44" name="Freeform 251"/>
          <p:cNvSpPr>
            <a:spLocks/>
          </p:cNvSpPr>
          <p:nvPr/>
        </p:nvSpPr>
        <p:spPr bwMode="auto">
          <a:xfrm rot="21334256">
            <a:off x="5003061" y="2833687"/>
            <a:ext cx="723572" cy="756684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>
              <a:latin typeface="Arial" charset="0"/>
              <a:cs typeface="Arial" pitchFamily="34" charset="0"/>
            </a:endParaRPr>
          </a:p>
        </p:txBody>
      </p:sp>
      <p:sp>
        <p:nvSpPr>
          <p:cNvPr id="392" name="Rectangle 760"/>
          <p:cNvSpPr>
            <a:spLocks noChangeArrowheads="1"/>
          </p:cNvSpPr>
          <p:nvPr/>
        </p:nvSpPr>
        <p:spPr bwMode="auto">
          <a:xfrm rot="21334256">
            <a:off x="3551199" y="4344001"/>
            <a:ext cx="38274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3" name="Полилиния 4"/>
          <p:cNvSpPr>
            <a:spLocks/>
          </p:cNvSpPr>
          <p:nvPr/>
        </p:nvSpPr>
        <p:spPr bwMode="auto">
          <a:xfrm rot="21334256">
            <a:off x="3704836" y="4069071"/>
            <a:ext cx="776600" cy="933677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24" name="Полилиния 2"/>
          <p:cNvSpPr>
            <a:spLocks/>
          </p:cNvSpPr>
          <p:nvPr/>
        </p:nvSpPr>
        <p:spPr bwMode="auto">
          <a:xfrm rot="21334256">
            <a:off x="4081894" y="3888445"/>
            <a:ext cx="776600" cy="392956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325" name="Freeform 245"/>
          <p:cNvSpPr>
            <a:spLocks/>
          </p:cNvSpPr>
          <p:nvPr/>
        </p:nvSpPr>
        <p:spPr bwMode="auto">
          <a:xfrm rot="21334256">
            <a:off x="3234415" y="3943862"/>
            <a:ext cx="747519" cy="933677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26" name="Freeform 246"/>
          <p:cNvSpPr>
            <a:spLocks noEditPoints="1"/>
          </p:cNvSpPr>
          <p:nvPr/>
        </p:nvSpPr>
        <p:spPr bwMode="auto">
          <a:xfrm rot="21334256">
            <a:off x="2039025" y="3938181"/>
            <a:ext cx="855286" cy="709597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27" name="Freeform 247"/>
          <p:cNvSpPr>
            <a:spLocks/>
          </p:cNvSpPr>
          <p:nvPr/>
        </p:nvSpPr>
        <p:spPr bwMode="auto">
          <a:xfrm rot="21334256">
            <a:off x="4729324" y="4746034"/>
            <a:ext cx="956210" cy="1120412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28" name="Freeform 248"/>
          <p:cNvSpPr>
            <a:spLocks/>
          </p:cNvSpPr>
          <p:nvPr/>
        </p:nvSpPr>
        <p:spPr bwMode="auto">
          <a:xfrm rot="21334256">
            <a:off x="6158900" y="2210397"/>
            <a:ext cx="909335" cy="103461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29" name="Freeform 249"/>
          <p:cNvSpPr>
            <a:spLocks/>
          </p:cNvSpPr>
          <p:nvPr/>
        </p:nvSpPr>
        <p:spPr bwMode="auto">
          <a:xfrm rot="21334256">
            <a:off x="4967072" y="4082362"/>
            <a:ext cx="631200" cy="899578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30" name="Freeform 250"/>
          <p:cNvSpPr>
            <a:spLocks/>
          </p:cNvSpPr>
          <p:nvPr/>
        </p:nvSpPr>
        <p:spPr bwMode="auto">
          <a:xfrm rot="21334256">
            <a:off x="3947756" y="2678222"/>
            <a:ext cx="1052002" cy="483887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3" name="Freeform 252"/>
          <p:cNvSpPr>
            <a:spLocks/>
          </p:cNvSpPr>
          <p:nvPr/>
        </p:nvSpPr>
        <p:spPr bwMode="auto">
          <a:xfrm rot="21334256">
            <a:off x="5798156" y="3561142"/>
            <a:ext cx="920287" cy="579694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4" name="Freeform 253"/>
          <p:cNvSpPr>
            <a:spLocks/>
          </p:cNvSpPr>
          <p:nvPr/>
        </p:nvSpPr>
        <p:spPr bwMode="auto">
          <a:xfrm rot="21334256">
            <a:off x="4031262" y="3564491"/>
            <a:ext cx="973314" cy="566703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5" name="Freeform 254"/>
          <p:cNvSpPr>
            <a:spLocks noEditPoints="1"/>
          </p:cNvSpPr>
          <p:nvPr/>
        </p:nvSpPr>
        <p:spPr bwMode="auto">
          <a:xfrm rot="21334256">
            <a:off x="2851279" y="1277369"/>
            <a:ext cx="1066342" cy="1173375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6" name="Freeform 255"/>
          <p:cNvSpPr>
            <a:spLocks noEditPoints="1"/>
          </p:cNvSpPr>
          <p:nvPr/>
        </p:nvSpPr>
        <p:spPr bwMode="auto">
          <a:xfrm rot="21334256">
            <a:off x="5801877" y="3173550"/>
            <a:ext cx="843312" cy="496879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7" name="Freeform 256"/>
          <p:cNvSpPr>
            <a:spLocks/>
          </p:cNvSpPr>
          <p:nvPr/>
        </p:nvSpPr>
        <p:spPr bwMode="auto">
          <a:xfrm rot="21334256">
            <a:off x="3234295" y="2986461"/>
            <a:ext cx="1026343" cy="836250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8" name="Freeform 257"/>
          <p:cNvSpPr>
            <a:spLocks/>
          </p:cNvSpPr>
          <p:nvPr/>
        </p:nvSpPr>
        <p:spPr bwMode="auto">
          <a:xfrm rot="21334256">
            <a:off x="3823239" y="2001303"/>
            <a:ext cx="1260919" cy="926185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49" name="Freeform 258"/>
          <p:cNvSpPr>
            <a:spLocks/>
          </p:cNvSpPr>
          <p:nvPr/>
        </p:nvSpPr>
        <p:spPr bwMode="auto">
          <a:xfrm rot="21334256">
            <a:off x="4524535" y="3006532"/>
            <a:ext cx="627781" cy="769675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0" name="Freeform 259"/>
          <p:cNvSpPr>
            <a:spLocks/>
          </p:cNvSpPr>
          <p:nvPr/>
        </p:nvSpPr>
        <p:spPr bwMode="auto">
          <a:xfrm rot="21334256">
            <a:off x="3324573" y="3278467"/>
            <a:ext cx="843312" cy="870349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1" name="Freeform 260"/>
          <p:cNvSpPr>
            <a:spLocks/>
          </p:cNvSpPr>
          <p:nvPr/>
        </p:nvSpPr>
        <p:spPr bwMode="auto">
          <a:xfrm rot="21334256">
            <a:off x="5151664" y="1814905"/>
            <a:ext cx="856996" cy="599180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2" name="Freeform 261"/>
          <p:cNvSpPr>
            <a:spLocks/>
          </p:cNvSpPr>
          <p:nvPr/>
        </p:nvSpPr>
        <p:spPr bwMode="auto">
          <a:xfrm rot="21334256">
            <a:off x="2691381" y="3922222"/>
            <a:ext cx="874102" cy="709595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3" name="Freeform 262"/>
          <p:cNvSpPr>
            <a:spLocks/>
          </p:cNvSpPr>
          <p:nvPr/>
        </p:nvSpPr>
        <p:spPr bwMode="auto">
          <a:xfrm rot="21334256">
            <a:off x="5675297" y="3867879"/>
            <a:ext cx="1034896" cy="820012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4" name="Freeform 263"/>
          <p:cNvSpPr>
            <a:spLocks/>
          </p:cNvSpPr>
          <p:nvPr/>
        </p:nvSpPr>
        <p:spPr bwMode="auto">
          <a:xfrm rot="21334256">
            <a:off x="4703736" y="1467688"/>
            <a:ext cx="997264" cy="789161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5" name="Freeform 264"/>
          <p:cNvSpPr>
            <a:spLocks noEditPoints="1"/>
          </p:cNvSpPr>
          <p:nvPr/>
        </p:nvSpPr>
        <p:spPr bwMode="auto">
          <a:xfrm rot="21334256">
            <a:off x="6357091" y="4517109"/>
            <a:ext cx="617516" cy="1092808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8" name="Freeform 267"/>
          <p:cNvSpPr>
            <a:spLocks noEditPoints="1"/>
          </p:cNvSpPr>
          <p:nvPr/>
        </p:nvSpPr>
        <p:spPr bwMode="auto">
          <a:xfrm rot="21334256">
            <a:off x="6415789" y="3811366"/>
            <a:ext cx="785152" cy="1138274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59" name="Freeform 268"/>
          <p:cNvSpPr>
            <a:spLocks/>
          </p:cNvSpPr>
          <p:nvPr/>
        </p:nvSpPr>
        <p:spPr bwMode="auto">
          <a:xfrm rot="21334256">
            <a:off x="5788922" y="2244023"/>
            <a:ext cx="887285" cy="1027807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0" name="Freeform 269"/>
          <p:cNvSpPr>
            <a:spLocks/>
          </p:cNvSpPr>
          <p:nvPr/>
        </p:nvSpPr>
        <p:spPr bwMode="auto">
          <a:xfrm rot="21334256">
            <a:off x="6798762" y="4752785"/>
            <a:ext cx="800547" cy="998630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1" name="Freeform 270"/>
          <p:cNvSpPr>
            <a:spLocks/>
          </p:cNvSpPr>
          <p:nvPr/>
        </p:nvSpPr>
        <p:spPr bwMode="auto">
          <a:xfrm rot="21334256">
            <a:off x="4993090" y="2315662"/>
            <a:ext cx="1027119" cy="599189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2" name="Freeform 271"/>
          <p:cNvSpPr>
            <a:spLocks noEditPoints="1"/>
          </p:cNvSpPr>
          <p:nvPr/>
        </p:nvSpPr>
        <p:spPr bwMode="auto">
          <a:xfrm rot="21334256">
            <a:off x="2992698" y="2222101"/>
            <a:ext cx="1105029" cy="936758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3" name="Freeform 273"/>
          <p:cNvSpPr>
            <a:spLocks noEditPoints="1"/>
          </p:cNvSpPr>
          <p:nvPr/>
        </p:nvSpPr>
        <p:spPr bwMode="auto">
          <a:xfrm rot="21334256">
            <a:off x="2808373" y="3085015"/>
            <a:ext cx="680807" cy="949913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4" name="Freeform 274"/>
          <p:cNvSpPr>
            <a:spLocks/>
          </p:cNvSpPr>
          <p:nvPr/>
        </p:nvSpPr>
        <p:spPr bwMode="auto">
          <a:xfrm rot="21334256">
            <a:off x="4114414" y="1682172"/>
            <a:ext cx="656859" cy="548840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5" name="Freeform 275"/>
          <p:cNvSpPr>
            <a:spLocks noEditPoints="1"/>
          </p:cNvSpPr>
          <p:nvPr/>
        </p:nvSpPr>
        <p:spPr bwMode="auto">
          <a:xfrm rot="21334256">
            <a:off x="6586619" y="4104722"/>
            <a:ext cx="417379" cy="456284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6" name="Freeform 276"/>
          <p:cNvSpPr>
            <a:spLocks/>
          </p:cNvSpPr>
          <p:nvPr/>
        </p:nvSpPr>
        <p:spPr bwMode="auto">
          <a:xfrm rot="21334256">
            <a:off x="3117932" y="4513784"/>
            <a:ext cx="930551" cy="766427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7" name="Freeform 277"/>
          <p:cNvSpPr>
            <a:spLocks/>
          </p:cNvSpPr>
          <p:nvPr/>
        </p:nvSpPr>
        <p:spPr bwMode="auto">
          <a:xfrm rot="21334256">
            <a:off x="4270530" y="4431434"/>
            <a:ext cx="863838" cy="722586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8" name="Freeform 278"/>
          <p:cNvSpPr>
            <a:spLocks/>
          </p:cNvSpPr>
          <p:nvPr/>
        </p:nvSpPr>
        <p:spPr bwMode="auto">
          <a:xfrm rot="21334256">
            <a:off x="2607486" y="4179406"/>
            <a:ext cx="523435" cy="563454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69" name="Freeform 279"/>
          <p:cNvSpPr>
            <a:spLocks/>
          </p:cNvSpPr>
          <p:nvPr/>
        </p:nvSpPr>
        <p:spPr bwMode="auto">
          <a:xfrm rot="21334256">
            <a:off x="4644249" y="5508766"/>
            <a:ext cx="1705440" cy="1169128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0" name="Freeform 280"/>
          <p:cNvSpPr>
            <a:spLocks/>
          </p:cNvSpPr>
          <p:nvPr/>
        </p:nvSpPr>
        <p:spPr bwMode="auto">
          <a:xfrm rot="21334256">
            <a:off x="5461059" y="3321898"/>
            <a:ext cx="547384" cy="636524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373" name="Freeform 283"/>
          <p:cNvSpPr>
            <a:spLocks/>
          </p:cNvSpPr>
          <p:nvPr/>
        </p:nvSpPr>
        <p:spPr bwMode="auto">
          <a:xfrm rot="21334256">
            <a:off x="5341489" y="2565489"/>
            <a:ext cx="814232" cy="813518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4" name="Freeform 284"/>
          <p:cNvSpPr>
            <a:spLocks/>
          </p:cNvSpPr>
          <p:nvPr/>
        </p:nvSpPr>
        <p:spPr bwMode="auto">
          <a:xfrm rot="21334256">
            <a:off x="3982700" y="4954342"/>
            <a:ext cx="1106740" cy="772924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5" name="Freeform 285"/>
          <p:cNvSpPr>
            <a:spLocks/>
          </p:cNvSpPr>
          <p:nvPr/>
        </p:nvSpPr>
        <p:spPr bwMode="auto">
          <a:xfrm rot="21334256">
            <a:off x="6900142" y="4118512"/>
            <a:ext cx="557647" cy="656011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6" name="Freeform 286"/>
          <p:cNvSpPr>
            <a:spLocks/>
          </p:cNvSpPr>
          <p:nvPr/>
        </p:nvSpPr>
        <p:spPr bwMode="auto">
          <a:xfrm>
            <a:off x="4764163" y="3552241"/>
            <a:ext cx="922322" cy="573197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7" name="Freeform 287"/>
          <p:cNvSpPr>
            <a:spLocks noEditPoints="1"/>
          </p:cNvSpPr>
          <p:nvPr/>
        </p:nvSpPr>
        <p:spPr bwMode="auto">
          <a:xfrm rot="21334256">
            <a:off x="3751584" y="1361194"/>
            <a:ext cx="614096" cy="766427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78" name="Rectangle 637"/>
          <p:cNvSpPr>
            <a:spLocks noChangeArrowheads="1"/>
          </p:cNvSpPr>
          <p:nvPr/>
        </p:nvSpPr>
        <p:spPr bwMode="auto">
          <a:xfrm rot="21334256">
            <a:off x="4847919" y="5743390"/>
            <a:ext cx="29104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г. Сочи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1" name="Rectangle 670"/>
          <p:cNvSpPr>
            <a:spLocks noChangeArrowheads="1"/>
          </p:cNvSpPr>
          <p:nvPr/>
        </p:nvSpPr>
        <p:spPr bwMode="auto">
          <a:xfrm rot="21334256">
            <a:off x="4147312" y="2458227"/>
            <a:ext cx="424611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7" name="Rectangle 708"/>
          <p:cNvSpPr>
            <a:spLocks noChangeArrowheads="1"/>
          </p:cNvSpPr>
          <p:nvPr/>
        </p:nvSpPr>
        <p:spPr bwMode="auto">
          <a:xfrm>
            <a:off x="3040979" y="4073543"/>
            <a:ext cx="420624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9" name="Rectangle 718"/>
          <p:cNvSpPr>
            <a:spLocks noChangeArrowheads="1"/>
          </p:cNvSpPr>
          <p:nvPr/>
        </p:nvSpPr>
        <p:spPr bwMode="auto">
          <a:xfrm rot="21334256">
            <a:off x="6257926" y="5463092"/>
            <a:ext cx="510330" cy="92471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0" name="Rectangle 743"/>
          <p:cNvSpPr>
            <a:spLocks noChangeArrowheads="1"/>
          </p:cNvSpPr>
          <p:nvPr/>
        </p:nvSpPr>
        <p:spPr bwMode="auto">
          <a:xfrm>
            <a:off x="2950295" y="3409654"/>
            <a:ext cx="46846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3" name="Rectangle 793"/>
          <p:cNvSpPr>
            <a:spLocks noChangeArrowheads="1"/>
          </p:cNvSpPr>
          <p:nvPr/>
        </p:nvSpPr>
        <p:spPr bwMode="auto">
          <a:xfrm rot="21334256">
            <a:off x="5951430" y="2600204"/>
            <a:ext cx="665821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95" name="Rectangle 808"/>
          <p:cNvSpPr>
            <a:spLocks noChangeArrowheads="1"/>
          </p:cNvSpPr>
          <p:nvPr/>
        </p:nvSpPr>
        <p:spPr bwMode="auto">
          <a:xfrm rot="21334256">
            <a:off x="6646184" y="3932088"/>
            <a:ext cx="61797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8" name="Rectangle 826"/>
          <p:cNvSpPr>
            <a:spLocks noChangeArrowheads="1"/>
          </p:cNvSpPr>
          <p:nvPr/>
        </p:nvSpPr>
        <p:spPr bwMode="auto">
          <a:xfrm>
            <a:off x="3610251" y="3171870"/>
            <a:ext cx="52627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1" name="Rectangle 834"/>
          <p:cNvSpPr>
            <a:spLocks noChangeArrowheads="1"/>
          </p:cNvSpPr>
          <p:nvPr/>
        </p:nvSpPr>
        <p:spPr bwMode="auto">
          <a:xfrm rot="21334256">
            <a:off x="7109057" y="4368937"/>
            <a:ext cx="430591" cy="104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2" name="Rectangle 836"/>
          <p:cNvSpPr>
            <a:spLocks noChangeArrowheads="1"/>
          </p:cNvSpPr>
          <p:nvPr/>
        </p:nvSpPr>
        <p:spPr bwMode="auto">
          <a:xfrm>
            <a:off x="3451403" y="3687462"/>
            <a:ext cx="725625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3" name="Rectangle 843"/>
          <p:cNvSpPr>
            <a:spLocks noChangeArrowheads="1"/>
          </p:cNvSpPr>
          <p:nvPr/>
        </p:nvSpPr>
        <p:spPr bwMode="auto">
          <a:xfrm rot="21334256">
            <a:off x="6522302" y="2543223"/>
            <a:ext cx="544219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6" name="Rectangle 852"/>
          <p:cNvSpPr>
            <a:spLocks noChangeArrowheads="1"/>
          </p:cNvSpPr>
          <p:nvPr/>
        </p:nvSpPr>
        <p:spPr bwMode="auto">
          <a:xfrm rot="21334256">
            <a:off x="3208088" y="2790291"/>
            <a:ext cx="934941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0" name="Rectangle 870"/>
          <p:cNvSpPr>
            <a:spLocks noChangeArrowheads="1"/>
          </p:cNvSpPr>
          <p:nvPr/>
        </p:nvSpPr>
        <p:spPr bwMode="auto">
          <a:xfrm rot="21334256">
            <a:off x="4982996" y="3745717"/>
            <a:ext cx="689742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1" name="Rectangle 879"/>
          <p:cNvSpPr>
            <a:spLocks noChangeArrowheads="1"/>
          </p:cNvSpPr>
          <p:nvPr/>
        </p:nvSpPr>
        <p:spPr bwMode="auto">
          <a:xfrm>
            <a:off x="4483419" y="4743735"/>
            <a:ext cx="51529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г. Горячий Ключ</a:t>
            </a:r>
          </a:p>
        </p:txBody>
      </p:sp>
      <p:sp>
        <p:nvSpPr>
          <p:cNvPr id="416" name="Rectangle 960"/>
          <p:cNvSpPr>
            <a:spLocks noChangeArrowheads="1"/>
          </p:cNvSpPr>
          <p:nvPr/>
        </p:nvSpPr>
        <p:spPr bwMode="auto">
          <a:xfrm rot="21334256">
            <a:off x="4167743" y="4064570"/>
            <a:ext cx="550199" cy="92471"/>
          </a:xfrm>
          <a:prstGeom prst="rect">
            <a:avLst/>
          </a:prstGeom>
          <a:noFill/>
          <a:ln w="9525">
            <a:solidFill>
              <a:schemeClr val="bg2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" name="Rectangle 976"/>
          <p:cNvSpPr>
            <a:spLocks noChangeArrowheads="1"/>
          </p:cNvSpPr>
          <p:nvPr/>
        </p:nvSpPr>
        <p:spPr bwMode="auto">
          <a:xfrm rot="21334256">
            <a:off x="6748590" y="4184405"/>
            <a:ext cx="46248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" name="Rectangle 766"/>
          <p:cNvSpPr>
            <a:spLocks noChangeArrowheads="1"/>
          </p:cNvSpPr>
          <p:nvPr/>
        </p:nvSpPr>
        <p:spPr bwMode="auto">
          <a:xfrm rot="21334256">
            <a:off x="6525048" y="4930746"/>
            <a:ext cx="438565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1" name="Rectangle 718"/>
          <p:cNvSpPr>
            <a:spLocks noChangeArrowheads="1"/>
          </p:cNvSpPr>
          <p:nvPr/>
        </p:nvSpPr>
        <p:spPr bwMode="auto">
          <a:xfrm rot="21334256">
            <a:off x="6931309" y="5139065"/>
            <a:ext cx="60203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9" name="Rectangle 827"/>
          <p:cNvSpPr>
            <a:spLocks noChangeArrowheads="1"/>
          </p:cNvSpPr>
          <p:nvPr/>
        </p:nvSpPr>
        <p:spPr bwMode="auto">
          <a:xfrm rot="21334256">
            <a:off x="5460058" y="2063540"/>
            <a:ext cx="490395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2" name="Rectangle 683"/>
          <p:cNvSpPr>
            <a:spLocks noChangeArrowheads="1"/>
          </p:cNvSpPr>
          <p:nvPr/>
        </p:nvSpPr>
        <p:spPr bwMode="auto">
          <a:xfrm rot="21334256">
            <a:off x="5002375" y="1729192"/>
            <a:ext cx="442552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8" name="Rectangle 712"/>
          <p:cNvSpPr>
            <a:spLocks noChangeArrowheads="1"/>
          </p:cNvSpPr>
          <p:nvPr/>
        </p:nvSpPr>
        <p:spPr bwMode="auto">
          <a:xfrm rot="21334256">
            <a:off x="5227828" y="2478882"/>
            <a:ext cx="472454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0" name="Rectangle 656"/>
          <p:cNvSpPr>
            <a:spLocks noChangeArrowheads="1"/>
          </p:cNvSpPr>
          <p:nvPr/>
        </p:nvSpPr>
        <p:spPr bwMode="auto">
          <a:xfrm>
            <a:off x="4008086" y="4611622"/>
            <a:ext cx="41863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7" name="Rectangle 823"/>
          <p:cNvSpPr>
            <a:spLocks noChangeArrowheads="1"/>
          </p:cNvSpPr>
          <p:nvPr/>
        </p:nvSpPr>
        <p:spPr bwMode="auto">
          <a:xfrm rot="21334256">
            <a:off x="4597350" y="3380254"/>
            <a:ext cx="52029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" name="Freeform 265"/>
          <p:cNvSpPr>
            <a:spLocks noEditPoints="1"/>
          </p:cNvSpPr>
          <p:nvPr/>
        </p:nvSpPr>
        <p:spPr bwMode="auto">
          <a:xfrm>
            <a:off x="4495517" y="1976679"/>
            <a:ext cx="805935" cy="827954"/>
          </a:xfrm>
          <a:custGeom>
            <a:avLst/>
            <a:gdLst>
              <a:gd name="T0" fmla="*/ 29 w 196"/>
              <a:gd name="T1" fmla="*/ 53 h 193"/>
              <a:gd name="T2" fmla="*/ 39 w 196"/>
              <a:gd name="T3" fmla="*/ 26 h 193"/>
              <a:gd name="T4" fmla="*/ 48 w 196"/>
              <a:gd name="T5" fmla="*/ 25 h 193"/>
              <a:gd name="T6" fmla="*/ 57 w 196"/>
              <a:gd name="T7" fmla="*/ 21 h 193"/>
              <a:gd name="T8" fmla="*/ 56 w 196"/>
              <a:gd name="T9" fmla="*/ 12 h 193"/>
              <a:gd name="T10" fmla="*/ 69 w 196"/>
              <a:gd name="T11" fmla="*/ 12 h 193"/>
              <a:gd name="T12" fmla="*/ 78 w 196"/>
              <a:gd name="T13" fmla="*/ 12 h 193"/>
              <a:gd name="T14" fmla="*/ 95 w 196"/>
              <a:gd name="T15" fmla="*/ 10 h 193"/>
              <a:gd name="T16" fmla="*/ 101 w 196"/>
              <a:gd name="T17" fmla="*/ 13 h 193"/>
              <a:gd name="T18" fmla="*/ 104 w 196"/>
              <a:gd name="T19" fmla="*/ 1 h 193"/>
              <a:gd name="T20" fmla="*/ 123 w 196"/>
              <a:gd name="T21" fmla="*/ 0 h 193"/>
              <a:gd name="T22" fmla="*/ 149 w 196"/>
              <a:gd name="T23" fmla="*/ 47 h 193"/>
              <a:gd name="T24" fmla="*/ 152 w 196"/>
              <a:gd name="T25" fmla="*/ 62 h 193"/>
              <a:gd name="T26" fmla="*/ 174 w 196"/>
              <a:gd name="T27" fmla="*/ 66 h 193"/>
              <a:gd name="T28" fmla="*/ 170 w 196"/>
              <a:gd name="T29" fmla="*/ 73 h 193"/>
              <a:gd name="T30" fmla="*/ 173 w 196"/>
              <a:gd name="T31" fmla="*/ 76 h 193"/>
              <a:gd name="T32" fmla="*/ 170 w 196"/>
              <a:gd name="T33" fmla="*/ 104 h 193"/>
              <a:gd name="T34" fmla="*/ 157 w 196"/>
              <a:gd name="T35" fmla="*/ 107 h 193"/>
              <a:gd name="T36" fmla="*/ 145 w 196"/>
              <a:gd name="T37" fmla="*/ 117 h 193"/>
              <a:gd name="T38" fmla="*/ 138 w 196"/>
              <a:gd name="T39" fmla="*/ 148 h 193"/>
              <a:gd name="T40" fmla="*/ 135 w 196"/>
              <a:gd name="T41" fmla="*/ 151 h 193"/>
              <a:gd name="T42" fmla="*/ 133 w 196"/>
              <a:gd name="T43" fmla="*/ 155 h 193"/>
              <a:gd name="T44" fmla="*/ 130 w 196"/>
              <a:gd name="T45" fmla="*/ 157 h 193"/>
              <a:gd name="T46" fmla="*/ 127 w 196"/>
              <a:gd name="T47" fmla="*/ 157 h 193"/>
              <a:gd name="T48" fmla="*/ 123 w 196"/>
              <a:gd name="T49" fmla="*/ 160 h 193"/>
              <a:gd name="T50" fmla="*/ 123 w 196"/>
              <a:gd name="T51" fmla="*/ 176 h 193"/>
              <a:gd name="T52" fmla="*/ 101 w 196"/>
              <a:gd name="T53" fmla="*/ 174 h 193"/>
              <a:gd name="T54" fmla="*/ 67 w 196"/>
              <a:gd name="T55" fmla="*/ 173 h 193"/>
              <a:gd name="T56" fmla="*/ 57 w 196"/>
              <a:gd name="T57" fmla="*/ 182 h 193"/>
              <a:gd name="T58" fmla="*/ 56 w 196"/>
              <a:gd name="T59" fmla="*/ 186 h 193"/>
              <a:gd name="T60" fmla="*/ 61 w 196"/>
              <a:gd name="T61" fmla="*/ 189 h 193"/>
              <a:gd name="T62" fmla="*/ 64 w 196"/>
              <a:gd name="T63" fmla="*/ 190 h 193"/>
              <a:gd name="T64" fmla="*/ 50 w 196"/>
              <a:gd name="T65" fmla="*/ 188 h 193"/>
              <a:gd name="T66" fmla="*/ 29 w 196"/>
              <a:gd name="T67" fmla="*/ 185 h 193"/>
              <a:gd name="T68" fmla="*/ 22 w 196"/>
              <a:gd name="T69" fmla="*/ 179 h 193"/>
              <a:gd name="T70" fmla="*/ 28 w 196"/>
              <a:gd name="T71" fmla="*/ 144 h 193"/>
              <a:gd name="T72" fmla="*/ 31 w 196"/>
              <a:gd name="T73" fmla="*/ 147 h 193"/>
              <a:gd name="T74" fmla="*/ 34 w 196"/>
              <a:gd name="T75" fmla="*/ 147 h 193"/>
              <a:gd name="T76" fmla="*/ 35 w 196"/>
              <a:gd name="T77" fmla="*/ 126 h 193"/>
              <a:gd name="T78" fmla="*/ 39 w 196"/>
              <a:gd name="T79" fmla="*/ 107 h 193"/>
              <a:gd name="T80" fmla="*/ 32 w 196"/>
              <a:gd name="T81" fmla="*/ 107 h 193"/>
              <a:gd name="T82" fmla="*/ 17 w 196"/>
              <a:gd name="T83" fmla="*/ 107 h 193"/>
              <a:gd name="T84" fmla="*/ 13 w 196"/>
              <a:gd name="T85" fmla="*/ 104 h 193"/>
              <a:gd name="T86" fmla="*/ 10 w 196"/>
              <a:gd name="T87" fmla="*/ 94 h 193"/>
              <a:gd name="T88" fmla="*/ 7 w 196"/>
              <a:gd name="T89" fmla="*/ 88 h 193"/>
              <a:gd name="T90" fmla="*/ 6 w 196"/>
              <a:gd name="T91" fmla="*/ 88 h 193"/>
              <a:gd name="T92" fmla="*/ 1 w 196"/>
              <a:gd name="T93" fmla="*/ 91 h 193"/>
              <a:gd name="T94" fmla="*/ 0 w 196"/>
              <a:gd name="T95" fmla="*/ 60 h 193"/>
              <a:gd name="T96" fmla="*/ 3 w 196"/>
              <a:gd name="T97" fmla="*/ 56 h 193"/>
              <a:gd name="T98" fmla="*/ 9 w 196"/>
              <a:gd name="T99" fmla="*/ 51 h 193"/>
              <a:gd name="T100" fmla="*/ 13 w 196"/>
              <a:gd name="T101" fmla="*/ 45 h 193"/>
              <a:gd name="T102" fmla="*/ 192 w 196"/>
              <a:gd name="T103" fmla="*/ 67 h 193"/>
              <a:gd name="T104" fmla="*/ 187 w 196"/>
              <a:gd name="T105" fmla="*/ 5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409" name="Rectangle 865"/>
          <p:cNvSpPr>
            <a:spLocks noChangeArrowheads="1"/>
          </p:cNvSpPr>
          <p:nvPr/>
        </p:nvSpPr>
        <p:spPr bwMode="auto">
          <a:xfrm rot="21334256">
            <a:off x="4713921" y="2271259"/>
            <a:ext cx="61399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0" name="Rectangle 766"/>
          <p:cNvSpPr>
            <a:spLocks noChangeArrowheads="1"/>
          </p:cNvSpPr>
          <p:nvPr/>
        </p:nvSpPr>
        <p:spPr bwMode="auto">
          <a:xfrm rot="21334256">
            <a:off x="5155245" y="4532172"/>
            <a:ext cx="594056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1" name="Rectangle 750"/>
          <p:cNvSpPr>
            <a:spLocks noChangeArrowheads="1"/>
          </p:cNvSpPr>
          <p:nvPr/>
        </p:nvSpPr>
        <p:spPr bwMode="auto">
          <a:xfrm rot="21334256">
            <a:off x="4941124" y="5030259"/>
            <a:ext cx="544219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414" name="Rectangle 915"/>
          <p:cNvSpPr>
            <a:spLocks noChangeArrowheads="1"/>
          </p:cNvSpPr>
          <p:nvPr/>
        </p:nvSpPr>
        <p:spPr bwMode="auto">
          <a:xfrm rot="21334256">
            <a:off x="4379061" y="1904062"/>
            <a:ext cx="615984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0" name="Rectangle 833"/>
          <p:cNvSpPr>
            <a:spLocks noChangeArrowheads="1"/>
          </p:cNvSpPr>
          <p:nvPr/>
        </p:nvSpPr>
        <p:spPr bwMode="auto">
          <a:xfrm rot="21334256">
            <a:off x="6148767" y="3362072"/>
            <a:ext cx="46448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240" name="Freeform 280"/>
          <p:cNvSpPr>
            <a:spLocks/>
          </p:cNvSpPr>
          <p:nvPr/>
        </p:nvSpPr>
        <p:spPr bwMode="auto">
          <a:xfrm rot="21236325">
            <a:off x="5442632" y="3322723"/>
            <a:ext cx="578007" cy="640815"/>
          </a:xfrm>
          <a:custGeom>
            <a:avLst/>
            <a:gdLst>
              <a:gd name="T0" fmla="*/ 91 w 142"/>
              <a:gd name="T1" fmla="*/ 29 h 175"/>
              <a:gd name="T2" fmla="*/ 100 w 142"/>
              <a:gd name="T3" fmla="*/ 27 h 175"/>
              <a:gd name="T4" fmla="*/ 134 w 142"/>
              <a:gd name="T5" fmla="*/ 29 h 175"/>
              <a:gd name="T6" fmla="*/ 128 w 142"/>
              <a:gd name="T7" fmla="*/ 36 h 175"/>
              <a:gd name="T8" fmla="*/ 126 w 142"/>
              <a:gd name="T9" fmla="*/ 46 h 175"/>
              <a:gd name="T10" fmla="*/ 117 w 142"/>
              <a:gd name="T11" fmla="*/ 45 h 175"/>
              <a:gd name="T12" fmla="*/ 112 w 142"/>
              <a:gd name="T13" fmla="*/ 51 h 175"/>
              <a:gd name="T14" fmla="*/ 113 w 142"/>
              <a:gd name="T15" fmla="*/ 58 h 175"/>
              <a:gd name="T16" fmla="*/ 114 w 142"/>
              <a:gd name="T17" fmla="*/ 85 h 175"/>
              <a:gd name="T18" fmla="*/ 114 w 142"/>
              <a:gd name="T19" fmla="*/ 99 h 175"/>
              <a:gd name="T20" fmla="*/ 110 w 142"/>
              <a:gd name="T21" fmla="*/ 99 h 175"/>
              <a:gd name="T22" fmla="*/ 107 w 142"/>
              <a:gd name="T23" fmla="*/ 101 h 175"/>
              <a:gd name="T24" fmla="*/ 106 w 142"/>
              <a:gd name="T25" fmla="*/ 107 h 175"/>
              <a:gd name="T26" fmla="*/ 109 w 142"/>
              <a:gd name="T27" fmla="*/ 107 h 175"/>
              <a:gd name="T28" fmla="*/ 104 w 142"/>
              <a:gd name="T29" fmla="*/ 107 h 175"/>
              <a:gd name="T30" fmla="*/ 101 w 142"/>
              <a:gd name="T31" fmla="*/ 107 h 175"/>
              <a:gd name="T32" fmla="*/ 97 w 142"/>
              <a:gd name="T33" fmla="*/ 107 h 175"/>
              <a:gd name="T34" fmla="*/ 94 w 142"/>
              <a:gd name="T35" fmla="*/ 107 h 175"/>
              <a:gd name="T36" fmla="*/ 91 w 142"/>
              <a:gd name="T37" fmla="*/ 107 h 175"/>
              <a:gd name="T38" fmla="*/ 91 w 142"/>
              <a:gd name="T39" fmla="*/ 102 h 175"/>
              <a:gd name="T40" fmla="*/ 84 w 142"/>
              <a:gd name="T41" fmla="*/ 102 h 175"/>
              <a:gd name="T42" fmla="*/ 101 w 142"/>
              <a:gd name="T43" fmla="*/ 114 h 175"/>
              <a:gd name="T44" fmla="*/ 123 w 142"/>
              <a:gd name="T45" fmla="*/ 109 h 175"/>
              <a:gd name="T46" fmla="*/ 120 w 142"/>
              <a:gd name="T47" fmla="*/ 117 h 175"/>
              <a:gd name="T48" fmla="*/ 138 w 142"/>
              <a:gd name="T49" fmla="*/ 126 h 175"/>
              <a:gd name="T50" fmla="*/ 142 w 142"/>
              <a:gd name="T51" fmla="*/ 139 h 175"/>
              <a:gd name="T52" fmla="*/ 139 w 142"/>
              <a:gd name="T53" fmla="*/ 148 h 175"/>
              <a:gd name="T54" fmla="*/ 136 w 142"/>
              <a:gd name="T55" fmla="*/ 170 h 175"/>
              <a:gd name="T56" fmla="*/ 132 w 142"/>
              <a:gd name="T57" fmla="*/ 168 h 175"/>
              <a:gd name="T58" fmla="*/ 131 w 142"/>
              <a:gd name="T59" fmla="*/ 170 h 175"/>
              <a:gd name="T60" fmla="*/ 128 w 142"/>
              <a:gd name="T61" fmla="*/ 167 h 175"/>
              <a:gd name="T62" fmla="*/ 123 w 142"/>
              <a:gd name="T63" fmla="*/ 167 h 175"/>
              <a:gd name="T64" fmla="*/ 123 w 142"/>
              <a:gd name="T65" fmla="*/ 174 h 175"/>
              <a:gd name="T66" fmla="*/ 104 w 142"/>
              <a:gd name="T67" fmla="*/ 161 h 175"/>
              <a:gd name="T68" fmla="*/ 94 w 142"/>
              <a:gd name="T69" fmla="*/ 165 h 175"/>
              <a:gd name="T70" fmla="*/ 90 w 142"/>
              <a:gd name="T71" fmla="*/ 167 h 175"/>
              <a:gd name="T72" fmla="*/ 88 w 142"/>
              <a:gd name="T73" fmla="*/ 175 h 175"/>
              <a:gd name="T74" fmla="*/ 72 w 142"/>
              <a:gd name="T75" fmla="*/ 171 h 175"/>
              <a:gd name="T76" fmla="*/ 60 w 142"/>
              <a:gd name="T77" fmla="*/ 170 h 175"/>
              <a:gd name="T78" fmla="*/ 56 w 142"/>
              <a:gd name="T79" fmla="*/ 171 h 175"/>
              <a:gd name="T80" fmla="*/ 56 w 142"/>
              <a:gd name="T81" fmla="*/ 143 h 175"/>
              <a:gd name="T82" fmla="*/ 56 w 142"/>
              <a:gd name="T83" fmla="*/ 131 h 175"/>
              <a:gd name="T84" fmla="*/ 53 w 142"/>
              <a:gd name="T85" fmla="*/ 136 h 175"/>
              <a:gd name="T86" fmla="*/ 50 w 142"/>
              <a:gd name="T87" fmla="*/ 136 h 175"/>
              <a:gd name="T88" fmla="*/ 41 w 142"/>
              <a:gd name="T89" fmla="*/ 140 h 175"/>
              <a:gd name="T90" fmla="*/ 40 w 142"/>
              <a:gd name="T91" fmla="*/ 117 h 175"/>
              <a:gd name="T92" fmla="*/ 43 w 142"/>
              <a:gd name="T93" fmla="*/ 96 h 175"/>
              <a:gd name="T94" fmla="*/ 40 w 142"/>
              <a:gd name="T95" fmla="*/ 71 h 175"/>
              <a:gd name="T96" fmla="*/ 38 w 142"/>
              <a:gd name="T97" fmla="*/ 58 h 175"/>
              <a:gd name="T98" fmla="*/ 28 w 142"/>
              <a:gd name="T99" fmla="*/ 55 h 175"/>
              <a:gd name="T100" fmla="*/ 18 w 142"/>
              <a:gd name="T101" fmla="*/ 52 h 175"/>
              <a:gd name="T102" fmla="*/ 0 w 142"/>
              <a:gd name="T103" fmla="*/ 39 h 175"/>
              <a:gd name="T104" fmla="*/ 28 w 142"/>
              <a:gd name="T105" fmla="*/ 24 h 175"/>
              <a:gd name="T106" fmla="*/ 32 w 142"/>
              <a:gd name="T107" fmla="*/ 11 h 175"/>
              <a:gd name="T108" fmla="*/ 29 w 142"/>
              <a:gd name="T109" fmla="*/ 4 h 175"/>
              <a:gd name="T110" fmla="*/ 40 w 142"/>
              <a:gd name="T111" fmla="*/ 7 h 175"/>
              <a:gd name="T112" fmla="*/ 60 w 142"/>
              <a:gd name="T113" fmla="*/ 5 h 175"/>
              <a:gd name="T114" fmla="*/ 92 w 142"/>
              <a:gd name="T115" fmla="*/ 1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412" name="Rectangle 895"/>
          <p:cNvSpPr>
            <a:spLocks noChangeArrowheads="1"/>
          </p:cNvSpPr>
          <p:nvPr/>
        </p:nvSpPr>
        <p:spPr bwMode="auto">
          <a:xfrm rot="21334256">
            <a:off x="5598431" y="3552915"/>
            <a:ext cx="46248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8" name="Rectangle 862"/>
          <p:cNvSpPr>
            <a:spLocks noChangeArrowheads="1"/>
          </p:cNvSpPr>
          <p:nvPr/>
        </p:nvSpPr>
        <p:spPr bwMode="auto">
          <a:xfrm rot="21334256">
            <a:off x="6249765" y="3721993"/>
            <a:ext cx="58408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5" name="Rectangle 953"/>
          <p:cNvSpPr>
            <a:spLocks noChangeArrowheads="1"/>
          </p:cNvSpPr>
          <p:nvPr/>
        </p:nvSpPr>
        <p:spPr bwMode="auto">
          <a:xfrm>
            <a:off x="2570792" y="4476507"/>
            <a:ext cx="677782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9" name="Rectangle 647"/>
          <p:cNvSpPr>
            <a:spLocks noChangeArrowheads="1"/>
          </p:cNvSpPr>
          <p:nvPr/>
        </p:nvSpPr>
        <p:spPr bwMode="auto">
          <a:xfrm rot="21334256">
            <a:off x="3481811" y="1889798"/>
            <a:ext cx="28706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3" name="Rectangle 696"/>
          <p:cNvSpPr>
            <a:spLocks noChangeArrowheads="1"/>
          </p:cNvSpPr>
          <p:nvPr/>
        </p:nvSpPr>
        <p:spPr bwMode="auto">
          <a:xfrm>
            <a:off x="4518307" y="5220900"/>
            <a:ext cx="51033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4" name="Rectangle 806"/>
          <p:cNvSpPr>
            <a:spLocks noChangeArrowheads="1"/>
          </p:cNvSpPr>
          <p:nvPr/>
        </p:nvSpPr>
        <p:spPr bwMode="auto">
          <a:xfrm rot="21334256">
            <a:off x="5084093" y="3146516"/>
            <a:ext cx="564154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6" name="Rectangle 707"/>
          <p:cNvSpPr>
            <a:spLocks noChangeArrowheads="1"/>
          </p:cNvSpPr>
          <p:nvPr/>
        </p:nvSpPr>
        <p:spPr bwMode="auto">
          <a:xfrm rot="21334256">
            <a:off x="5648753" y="2931969"/>
            <a:ext cx="46846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5" name="Rectangle 847"/>
          <p:cNvSpPr>
            <a:spLocks noChangeArrowheads="1"/>
          </p:cNvSpPr>
          <p:nvPr/>
        </p:nvSpPr>
        <p:spPr bwMode="auto">
          <a:xfrm>
            <a:off x="4308486" y="2902536"/>
            <a:ext cx="53225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3" name="Rectangle 904"/>
          <p:cNvSpPr>
            <a:spLocks noChangeArrowheads="1"/>
          </p:cNvSpPr>
          <p:nvPr/>
        </p:nvSpPr>
        <p:spPr bwMode="auto">
          <a:xfrm>
            <a:off x="3575834" y="4936723"/>
            <a:ext cx="566147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2" name="Freeform 282"/>
          <p:cNvSpPr>
            <a:spLocks/>
          </p:cNvSpPr>
          <p:nvPr/>
        </p:nvSpPr>
        <p:spPr bwMode="auto">
          <a:xfrm>
            <a:off x="3947333" y="2995145"/>
            <a:ext cx="909425" cy="779974"/>
          </a:xfrm>
          <a:custGeom>
            <a:avLst/>
            <a:gdLst>
              <a:gd name="T0" fmla="*/ 17 w 243"/>
              <a:gd name="T1" fmla="*/ 10 h 174"/>
              <a:gd name="T2" fmla="*/ 20 w 243"/>
              <a:gd name="T3" fmla="*/ 9 h 174"/>
              <a:gd name="T4" fmla="*/ 25 w 243"/>
              <a:gd name="T5" fmla="*/ 6 h 174"/>
              <a:gd name="T6" fmla="*/ 28 w 243"/>
              <a:gd name="T7" fmla="*/ 6 h 174"/>
              <a:gd name="T8" fmla="*/ 29 w 243"/>
              <a:gd name="T9" fmla="*/ 12 h 174"/>
              <a:gd name="T10" fmla="*/ 36 w 243"/>
              <a:gd name="T11" fmla="*/ 10 h 174"/>
              <a:gd name="T12" fmla="*/ 38 w 243"/>
              <a:gd name="T13" fmla="*/ 12 h 174"/>
              <a:gd name="T14" fmla="*/ 41 w 243"/>
              <a:gd name="T15" fmla="*/ 12 h 174"/>
              <a:gd name="T16" fmla="*/ 42 w 243"/>
              <a:gd name="T17" fmla="*/ 4 h 174"/>
              <a:gd name="T18" fmla="*/ 50 w 243"/>
              <a:gd name="T19" fmla="*/ 6 h 174"/>
              <a:gd name="T20" fmla="*/ 50 w 243"/>
              <a:gd name="T21" fmla="*/ 9 h 174"/>
              <a:gd name="T22" fmla="*/ 51 w 243"/>
              <a:gd name="T23" fmla="*/ 13 h 174"/>
              <a:gd name="T24" fmla="*/ 55 w 243"/>
              <a:gd name="T25" fmla="*/ 0 h 174"/>
              <a:gd name="T26" fmla="*/ 102 w 243"/>
              <a:gd name="T27" fmla="*/ 25 h 174"/>
              <a:gd name="T28" fmla="*/ 143 w 243"/>
              <a:gd name="T29" fmla="*/ 26 h 174"/>
              <a:gd name="T30" fmla="*/ 149 w 243"/>
              <a:gd name="T31" fmla="*/ 32 h 174"/>
              <a:gd name="T32" fmla="*/ 168 w 243"/>
              <a:gd name="T33" fmla="*/ 28 h 174"/>
              <a:gd name="T34" fmla="*/ 165 w 243"/>
              <a:gd name="T35" fmla="*/ 15 h 174"/>
              <a:gd name="T36" fmla="*/ 174 w 243"/>
              <a:gd name="T37" fmla="*/ 21 h 174"/>
              <a:gd name="T38" fmla="*/ 201 w 243"/>
              <a:gd name="T39" fmla="*/ 26 h 174"/>
              <a:gd name="T40" fmla="*/ 230 w 243"/>
              <a:gd name="T41" fmla="*/ 28 h 174"/>
              <a:gd name="T42" fmla="*/ 242 w 243"/>
              <a:gd name="T43" fmla="*/ 34 h 174"/>
              <a:gd name="T44" fmla="*/ 239 w 243"/>
              <a:gd name="T45" fmla="*/ 48 h 174"/>
              <a:gd name="T46" fmla="*/ 242 w 243"/>
              <a:gd name="T47" fmla="*/ 56 h 174"/>
              <a:gd name="T48" fmla="*/ 231 w 243"/>
              <a:gd name="T49" fmla="*/ 63 h 174"/>
              <a:gd name="T50" fmla="*/ 220 w 243"/>
              <a:gd name="T51" fmla="*/ 60 h 174"/>
              <a:gd name="T52" fmla="*/ 198 w 243"/>
              <a:gd name="T53" fmla="*/ 57 h 174"/>
              <a:gd name="T54" fmla="*/ 196 w 243"/>
              <a:gd name="T55" fmla="*/ 63 h 174"/>
              <a:gd name="T56" fmla="*/ 192 w 243"/>
              <a:gd name="T57" fmla="*/ 67 h 174"/>
              <a:gd name="T58" fmla="*/ 187 w 243"/>
              <a:gd name="T59" fmla="*/ 69 h 174"/>
              <a:gd name="T60" fmla="*/ 186 w 243"/>
              <a:gd name="T61" fmla="*/ 70 h 174"/>
              <a:gd name="T62" fmla="*/ 182 w 243"/>
              <a:gd name="T63" fmla="*/ 73 h 174"/>
              <a:gd name="T64" fmla="*/ 177 w 243"/>
              <a:gd name="T65" fmla="*/ 76 h 174"/>
              <a:gd name="T66" fmla="*/ 176 w 243"/>
              <a:gd name="T67" fmla="*/ 73 h 174"/>
              <a:gd name="T68" fmla="*/ 173 w 243"/>
              <a:gd name="T69" fmla="*/ 73 h 174"/>
              <a:gd name="T70" fmla="*/ 170 w 243"/>
              <a:gd name="T71" fmla="*/ 79 h 174"/>
              <a:gd name="T72" fmla="*/ 171 w 243"/>
              <a:gd name="T73" fmla="*/ 86 h 174"/>
              <a:gd name="T74" fmla="*/ 167 w 243"/>
              <a:gd name="T75" fmla="*/ 86 h 174"/>
              <a:gd name="T76" fmla="*/ 164 w 243"/>
              <a:gd name="T77" fmla="*/ 86 h 174"/>
              <a:gd name="T78" fmla="*/ 155 w 243"/>
              <a:gd name="T79" fmla="*/ 123 h 174"/>
              <a:gd name="T80" fmla="*/ 158 w 243"/>
              <a:gd name="T81" fmla="*/ 169 h 174"/>
              <a:gd name="T82" fmla="*/ 145 w 243"/>
              <a:gd name="T83" fmla="*/ 169 h 174"/>
              <a:gd name="T84" fmla="*/ 139 w 243"/>
              <a:gd name="T85" fmla="*/ 171 h 174"/>
              <a:gd name="T86" fmla="*/ 104 w 243"/>
              <a:gd name="T87" fmla="*/ 170 h 174"/>
              <a:gd name="T88" fmla="*/ 80 w 243"/>
              <a:gd name="T89" fmla="*/ 157 h 174"/>
              <a:gd name="T90" fmla="*/ 80 w 243"/>
              <a:gd name="T91" fmla="*/ 147 h 174"/>
              <a:gd name="T92" fmla="*/ 66 w 243"/>
              <a:gd name="T93" fmla="*/ 144 h 174"/>
              <a:gd name="T94" fmla="*/ 55 w 243"/>
              <a:gd name="T95" fmla="*/ 107 h 174"/>
              <a:gd name="T96" fmla="*/ 6 w 243"/>
              <a:gd name="T97" fmla="*/ 75 h 174"/>
              <a:gd name="T98" fmla="*/ 22 w 243"/>
              <a:gd name="T99" fmla="*/ 53 h 174"/>
              <a:gd name="T100" fmla="*/ 25 w 243"/>
              <a:gd name="T101" fmla="*/ 40 h 174"/>
              <a:gd name="T102" fmla="*/ 23 w 243"/>
              <a:gd name="T103" fmla="*/ 35 h 174"/>
              <a:gd name="T104" fmla="*/ 14 w 243"/>
              <a:gd name="T105" fmla="*/ 28 h 174"/>
              <a:gd name="T106" fmla="*/ 13 w 243"/>
              <a:gd name="T107" fmla="*/ 26 h 174"/>
              <a:gd name="T108" fmla="*/ 7 w 243"/>
              <a:gd name="T109" fmla="*/ 22 h 174"/>
              <a:gd name="T110" fmla="*/ 4 w 243"/>
              <a:gd name="T111" fmla="*/ 13 h 174"/>
              <a:gd name="T112" fmla="*/ 0 w 243"/>
              <a:gd name="T113" fmla="*/ 7 h 174"/>
              <a:gd name="T114" fmla="*/ 4 w 243"/>
              <a:gd name="T115" fmla="*/ 3 h 174"/>
              <a:gd name="T116" fmla="*/ 7 w 243"/>
              <a:gd name="T117" fmla="*/ 6 h 174"/>
              <a:gd name="T118" fmla="*/ 13 w 243"/>
              <a:gd name="T119" fmla="*/ 3 h 174"/>
              <a:gd name="T120" fmla="*/ 14 w 243"/>
              <a:gd name="T121" fmla="*/ 3 h 174"/>
              <a:gd name="T122" fmla="*/ 14 w 243"/>
              <a:gd name="T123" fmla="*/ 6 h 174"/>
              <a:gd name="T124" fmla="*/ 16 w 243"/>
              <a:gd name="T125" fmla="*/ 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396" name="Rectangle 821"/>
          <p:cNvSpPr>
            <a:spLocks noChangeArrowheads="1"/>
          </p:cNvSpPr>
          <p:nvPr/>
        </p:nvSpPr>
        <p:spPr bwMode="auto">
          <a:xfrm rot="21334256">
            <a:off x="4116502" y="3258131"/>
            <a:ext cx="548206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5" name="Rectangle 704"/>
          <p:cNvSpPr>
            <a:spLocks noChangeArrowheads="1"/>
          </p:cNvSpPr>
          <p:nvPr/>
        </p:nvSpPr>
        <p:spPr bwMode="auto">
          <a:xfrm rot="21334256">
            <a:off x="4620591" y="3859441"/>
            <a:ext cx="338890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4" name="Rectangle 845"/>
          <p:cNvSpPr>
            <a:spLocks noChangeArrowheads="1"/>
          </p:cNvSpPr>
          <p:nvPr/>
        </p:nvSpPr>
        <p:spPr bwMode="auto">
          <a:xfrm rot="21334256">
            <a:off x="2413497" y="4162561"/>
            <a:ext cx="334903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Rectangle 708"/>
          <p:cNvSpPr>
            <a:spLocks noChangeArrowheads="1"/>
          </p:cNvSpPr>
          <p:nvPr/>
        </p:nvSpPr>
        <p:spPr bwMode="auto">
          <a:xfrm>
            <a:off x="3469292" y="4310214"/>
            <a:ext cx="38274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Freeform 266"/>
          <p:cNvSpPr>
            <a:spLocks/>
          </p:cNvSpPr>
          <p:nvPr/>
        </p:nvSpPr>
        <p:spPr bwMode="auto">
          <a:xfrm rot="21301192">
            <a:off x="5937153" y="4608606"/>
            <a:ext cx="723337" cy="1845849"/>
          </a:xfrm>
          <a:custGeom>
            <a:avLst/>
            <a:gdLst>
              <a:gd name="T0" fmla="*/ 76 w 187"/>
              <a:gd name="T1" fmla="*/ 0 h 517"/>
              <a:gd name="T2" fmla="*/ 89 w 187"/>
              <a:gd name="T3" fmla="*/ 10 h 517"/>
              <a:gd name="T4" fmla="*/ 88 w 187"/>
              <a:gd name="T5" fmla="*/ 45 h 517"/>
              <a:gd name="T6" fmla="*/ 107 w 187"/>
              <a:gd name="T7" fmla="*/ 52 h 517"/>
              <a:gd name="T8" fmla="*/ 111 w 187"/>
              <a:gd name="T9" fmla="*/ 79 h 517"/>
              <a:gd name="T10" fmla="*/ 111 w 187"/>
              <a:gd name="T11" fmla="*/ 96 h 517"/>
              <a:gd name="T12" fmla="*/ 114 w 187"/>
              <a:gd name="T13" fmla="*/ 110 h 517"/>
              <a:gd name="T14" fmla="*/ 115 w 187"/>
              <a:gd name="T15" fmla="*/ 114 h 517"/>
              <a:gd name="T16" fmla="*/ 99 w 187"/>
              <a:gd name="T17" fmla="*/ 118 h 517"/>
              <a:gd name="T18" fmla="*/ 117 w 187"/>
              <a:gd name="T19" fmla="*/ 126 h 517"/>
              <a:gd name="T20" fmla="*/ 143 w 187"/>
              <a:gd name="T21" fmla="*/ 133 h 517"/>
              <a:gd name="T22" fmla="*/ 152 w 187"/>
              <a:gd name="T23" fmla="*/ 148 h 517"/>
              <a:gd name="T24" fmla="*/ 162 w 187"/>
              <a:gd name="T25" fmla="*/ 167 h 517"/>
              <a:gd name="T26" fmla="*/ 165 w 187"/>
              <a:gd name="T27" fmla="*/ 183 h 517"/>
              <a:gd name="T28" fmla="*/ 177 w 187"/>
              <a:gd name="T29" fmla="*/ 202 h 517"/>
              <a:gd name="T30" fmla="*/ 170 w 187"/>
              <a:gd name="T31" fmla="*/ 236 h 517"/>
              <a:gd name="T32" fmla="*/ 178 w 187"/>
              <a:gd name="T33" fmla="*/ 265 h 517"/>
              <a:gd name="T34" fmla="*/ 174 w 187"/>
              <a:gd name="T35" fmla="*/ 283 h 517"/>
              <a:gd name="T36" fmla="*/ 187 w 187"/>
              <a:gd name="T37" fmla="*/ 284 h 517"/>
              <a:gd name="T38" fmla="*/ 177 w 187"/>
              <a:gd name="T39" fmla="*/ 287 h 517"/>
              <a:gd name="T40" fmla="*/ 181 w 187"/>
              <a:gd name="T41" fmla="*/ 302 h 517"/>
              <a:gd name="T42" fmla="*/ 180 w 187"/>
              <a:gd name="T43" fmla="*/ 321 h 517"/>
              <a:gd name="T44" fmla="*/ 168 w 187"/>
              <a:gd name="T45" fmla="*/ 338 h 517"/>
              <a:gd name="T46" fmla="*/ 156 w 187"/>
              <a:gd name="T47" fmla="*/ 348 h 517"/>
              <a:gd name="T48" fmla="*/ 134 w 187"/>
              <a:gd name="T49" fmla="*/ 367 h 517"/>
              <a:gd name="T50" fmla="*/ 120 w 187"/>
              <a:gd name="T51" fmla="*/ 400 h 517"/>
              <a:gd name="T52" fmla="*/ 123 w 187"/>
              <a:gd name="T53" fmla="*/ 426 h 517"/>
              <a:gd name="T54" fmla="*/ 102 w 187"/>
              <a:gd name="T55" fmla="*/ 436 h 517"/>
              <a:gd name="T56" fmla="*/ 105 w 187"/>
              <a:gd name="T57" fmla="*/ 467 h 517"/>
              <a:gd name="T58" fmla="*/ 112 w 187"/>
              <a:gd name="T59" fmla="*/ 491 h 517"/>
              <a:gd name="T60" fmla="*/ 108 w 187"/>
              <a:gd name="T61" fmla="*/ 511 h 517"/>
              <a:gd name="T62" fmla="*/ 104 w 187"/>
              <a:gd name="T63" fmla="*/ 514 h 517"/>
              <a:gd name="T64" fmla="*/ 89 w 187"/>
              <a:gd name="T65" fmla="*/ 499 h 517"/>
              <a:gd name="T66" fmla="*/ 58 w 187"/>
              <a:gd name="T67" fmla="*/ 477 h 517"/>
              <a:gd name="T68" fmla="*/ 33 w 187"/>
              <a:gd name="T69" fmla="*/ 464 h 517"/>
              <a:gd name="T70" fmla="*/ 29 w 187"/>
              <a:gd name="T71" fmla="*/ 444 h 517"/>
              <a:gd name="T72" fmla="*/ 4 w 187"/>
              <a:gd name="T73" fmla="*/ 425 h 517"/>
              <a:gd name="T74" fmla="*/ 7 w 187"/>
              <a:gd name="T75" fmla="*/ 411 h 517"/>
              <a:gd name="T76" fmla="*/ 20 w 187"/>
              <a:gd name="T77" fmla="*/ 373 h 517"/>
              <a:gd name="T78" fmla="*/ 42 w 187"/>
              <a:gd name="T79" fmla="*/ 328 h 517"/>
              <a:gd name="T80" fmla="*/ 30 w 187"/>
              <a:gd name="T81" fmla="*/ 303 h 517"/>
              <a:gd name="T82" fmla="*/ 32 w 187"/>
              <a:gd name="T83" fmla="*/ 269 h 517"/>
              <a:gd name="T84" fmla="*/ 27 w 187"/>
              <a:gd name="T85" fmla="*/ 243 h 517"/>
              <a:gd name="T86" fmla="*/ 27 w 187"/>
              <a:gd name="T87" fmla="*/ 230 h 517"/>
              <a:gd name="T88" fmla="*/ 19 w 187"/>
              <a:gd name="T89" fmla="*/ 219 h 517"/>
              <a:gd name="T90" fmla="*/ 20 w 187"/>
              <a:gd name="T91" fmla="*/ 208 h 517"/>
              <a:gd name="T92" fmla="*/ 48 w 187"/>
              <a:gd name="T93" fmla="*/ 189 h 517"/>
              <a:gd name="T94" fmla="*/ 47 w 187"/>
              <a:gd name="T95" fmla="*/ 156 h 517"/>
              <a:gd name="T96" fmla="*/ 36 w 187"/>
              <a:gd name="T97" fmla="*/ 136 h 517"/>
              <a:gd name="T98" fmla="*/ 32 w 187"/>
              <a:gd name="T99" fmla="*/ 118 h 517"/>
              <a:gd name="T100" fmla="*/ 33 w 187"/>
              <a:gd name="T101" fmla="*/ 110 h 517"/>
              <a:gd name="T102" fmla="*/ 38 w 187"/>
              <a:gd name="T103" fmla="*/ 95 h 517"/>
              <a:gd name="T104" fmla="*/ 26 w 187"/>
              <a:gd name="T105" fmla="*/ 76 h 517"/>
              <a:gd name="T106" fmla="*/ 23 w 187"/>
              <a:gd name="T107" fmla="*/ 64 h 517"/>
              <a:gd name="T108" fmla="*/ 19 w 187"/>
              <a:gd name="T109" fmla="*/ 50 h 517"/>
              <a:gd name="T110" fmla="*/ 26 w 187"/>
              <a:gd name="T111" fmla="*/ 39 h 517"/>
              <a:gd name="T112" fmla="*/ 33 w 187"/>
              <a:gd name="T113" fmla="*/ 33 h 517"/>
              <a:gd name="T114" fmla="*/ 27 w 187"/>
              <a:gd name="T115" fmla="*/ 26 h 517"/>
              <a:gd name="T116" fmla="*/ 30 w 187"/>
              <a:gd name="T117" fmla="*/ 17 h 517"/>
              <a:gd name="T118" fmla="*/ 42 w 187"/>
              <a:gd name="T119" fmla="*/ 11 h 517"/>
              <a:gd name="T120" fmla="*/ 5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147" name="Rectangle 718"/>
          <p:cNvSpPr>
            <a:spLocks noChangeArrowheads="1"/>
          </p:cNvSpPr>
          <p:nvPr/>
        </p:nvSpPr>
        <p:spPr bwMode="auto">
          <a:xfrm>
            <a:off x="5973070" y="5349785"/>
            <a:ext cx="691194" cy="923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ru-RU" sz="600" b="1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Мостовский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9" name="Rectangle 766"/>
          <p:cNvSpPr>
            <a:spLocks noChangeArrowheads="1"/>
          </p:cNvSpPr>
          <p:nvPr/>
        </p:nvSpPr>
        <p:spPr bwMode="auto">
          <a:xfrm rot="21334256">
            <a:off x="6102731" y="4150066"/>
            <a:ext cx="564154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4" name="Rectangle 703"/>
          <p:cNvSpPr>
            <a:spLocks noChangeArrowheads="1"/>
          </p:cNvSpPr>
          <p:nvPr/>
        </p:nvSpPr>
        <p:spPr bwMode="auto">
          <a:xfrm rot="21334256">
            <a:off x="2194225" y="3835183"/>
            <a:ext cx="498369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7" name="Rectangle 860"/>
          <p:cNvSpPr>
            <a:spLocks noChangeArrowheads="1"/>
          </p:cNvSpPr>
          <p:nvPr/>
        </p:nvSpPr>
        <p:spPr bwMode="auto">
          <a:xfrm rot="21334256">
            <a:off x="3847056" y="1748129"/>
            <a:ext cx="667628" cy="924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xmlns="" id="{6E2832D7-E51F-488F-9A4C-96046FB84C54}"/>
              </a:ext>
            </a:extLst>
          </p:cNvPr>
          <p:cNvSpPr txBox="1"/>
          <p:nvPr/>
        </p:nvSpPr>
        <p:spPr>
          <a:xfrm>
            <a:off x="6646169" y="5970575"/>
            <a:ext cx="1762632" cy="369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900" dirty="0"/>
              <a:t>КАРАЧАЕВО-ЧЕРКЕССКАЯ</a:t>
            </a:r>
          </a:p>
          <a:p>
            <a:pPr algn="ctr"/>
            <a:r>
              <a:rPr lang="ru-RU" sz="900" dirty="0"/>
              <a:t>РЕСПУБЛИКА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xmlns="" id="{882C0ECD-3995-45E2-A2FC-4A6B65633E71}"/>
              </a:ext>
            </a:extLst>
          </p:cNvPr>
          <p:cNvSpPr txBox="1"/>
          <p:nvPr/>
        </p:nvSpPr>
        <p:spPr>
          <a:xfrm>
            <a:off x="5873478" y="6435223"/>
            <a:ext cx="787822" cy="2311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900" dirty="0"/>
              <a:t>АБХАЗИЯ</a:t>
            </a:r>
          </a:p>
        </p:txBody>
      </p:sp>
      <p:sp>
        <p:nvSpPr>
          <p:cNvPr id="219" name="Скругленный прямоугольник 218"/>
          <p:cNvSpPr/>
          <p:nvPr/>
        </p:nvSpPr>
        <p:spPr>
          <a:xfrm>
            <a:off x="2977072" y="7922444"/>
            <a:ext cx="4103129" cy="893934"/>
          </a:xfrm>
          <a:prstGeom prst="roundRect">
            <a:avLst>
              <a:gd name="adj" fmla="val 12565"/>
            </a:avLst>
          </a:prstGeom>
          <a:solidFill>
            <a:srgbClr val="FFC000">
              <a:alpha val="85000"/>
            </a:srgb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Существует вероятность возникновения происшествий, связанных с:</a:t>
            </a:r>
          </a:p>
          <a:p>
            <a:pPr marL="128588" indent="-128588" algn="ctr">
              <a:buFontTx/>
              <a:buChar char="-"/>
            </a:pP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порывами  линий связи  и электропередачи, повалом деревьев;</a:t>
            </a:r>
          </a:p>
          <a:p>
            <a:pPr marL="128588" indent="-128588" algn="ctr">
              <a:buFontTx/>
              <a:buChar char="-"/>
            </a:pP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обрушением  </a:t>
            </a:r>
            <a:r>
              <a:rPr lang="ru-RU" sz="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слабозакрепленных</a:t>
            </a: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конструкций,  повреждением  кровли зданий;</a:t>
            </a:r>
          </a:p>
          <a:p>
            <a:pPr marL="128588" indent="-128588" algn="ctr">
              <a:buFontTx/>
              <a:buChar char="-"/>
            </a:pP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нарушением работы систем жизнеобеспечения населения;</a:t>
            </a:r>
          </a:p>
          <a:p>
            <a:pPr marL="128588" indent="-128588" algn="ctr">
              <a:buFontTx/>
              <a:buChar char="-"/>
            </a:pP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нарушением в работе всех видов транспорта;</a:t>
            </a:r>
          </a:p>
          <a:p>
            <a:pPr marL="128588" indent="-128588" algn="ctr">
              <a:buFontTx/>
              <a:buChar char="-"/>
            </a:pPr>
            <a:r>
              <a: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затруднением движения и образованием заторов на автодорогах федерального и регионального значения, увеличением ДТП.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292651"/>
            <a:ext cx="1995378" cy="1570771"/>
            <a:chOff x="3881366" y="6161619"/>
            <a:chExt cx="1921164" cy="656433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161619"/>
              <a:ext cx="1921164" cy="656433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75847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71357" y="623942"/>
            <a:ext cx="5771038" cy="133882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  <a:tabLst>
                <a:tab pos="3239770" algn="ctr"/>
                <a:tab pos="3808730" algn="l"/>
              </a:tabLst>
            </a:pPr>
            <a:r>
              <a:rPr lang="ru-RU" sz="900" b="1" dirty="0">
                <a:latin typeface="Times New Roman"/>
                <a:ea typeface="Times New Roman"/>
              </a:rPr>
              <a:t>По Краснодарскому краю: </a:t>
            </a:r>
            <a:r>
              <a:rPr lang="ru-RU" sz="900" dirty="0">
                <a:latin typeface="Times New Roman"/>
                <a:ea typeface="Times New Roman"/>
              </a:rPr>
              <a:t>переменная облачность. Местами в южной половине края небольшой дождь. Ветер северо-восточный и восточный 5-10 м/с, ночью местами порывы 12-14 м/с, днем 15-17 м/с. Температура воздуха ночью 9…14°, местами в северной половине края и предгорных районах 5…10°; </a:t>
            </a:r>
            <a:r>
              <a:rPr lang="ru-RU" sz="900" dirty="0" smtClean="0">
                <a:latin typeface="Times New Roman"/>
                <a:ea typeface="Times New Roman"/>
              </a:rPr>
              <a:t/>
            </a:r>
            <a:br>
              <a:rPr lang="ru-RU" sz="900" dirty="0" smtClean="0">
                <a:latin typeface="Times New Roman"/>
                <a:ea typeface="Times New Roman"/>
              </a:rPr>
            </a:br>
            <a:r>
              <a:rPr lang="ru-RU" sz="900" dirty="0" smtClean="0">
                <a:latin typeface="Times New Roman"/>
                <a:ea typeface="Times New Roman"/>
              </a:rPr>
              <a:t>днем </a:t>
            </a:r>
            <a:r>
              <a:rPr lang="ru-RU" sz="900" dirty="0">
                <a:latin typeface="Times New Roman"/>
                <a:ea typeface="Times New Roman"/>
              </a:rPr>
              <a:t>18…23°.</a:t>
            </a:r>
          </a:p>
          <a:p>
            <a:pPr indent="450215" algn="just">
              <a:spcAft>
                <a:spcPts val="0"/>
              </a:spcAft>
              <a:tabLst>
                <a:tab pos="3239770" algn="ctr"/>
                <a:tab pos="3808730" algn="l"/>
              </a:tabLst>
            </a:pPr>
            <a:r>
              <a:rPr lang="ru-RU" sz="900" b="1" dirty="0">
                <a:latin typeface="Times New Roman"/>
                <a:ea typeface="Times New Roman"/>
              </a:rPr>
              <a:t>На Черноморском побережье: </a:t>
            </a:r>
            <a:r>
              <a:rPr lang="ru-RU" sz="900" dirty="0">
                <a:latin typeface="Times New Roman"/>
                <a:ea typeface="Times New Roman"/>
              </a:rPr>
              <a:t>переменная облачность. Джубга-</a:t>
            </a:r>
            <a:r>
              <a:rPr lang="ru-RU" sz="900" dirty="0" err="1">
                <a:latin typeface="Times New Roman"/>
                <a:ea typeface="Times New Roman"/>
              </a:rPr>
              <a:t>Магри</a:t>
            </a:r>
            <a:r>
              <a:rPr lang="ru-RU" sz="900" dirty="0">
                <a:latin typeface="Times New Roman"/>
                <a:ea typeface="Times New Roman"/>
              </a:rPr>
              <a:t> местами слабый дождь. Ветер северо-восточный 12-17 м/с, местами порывы 18-23 м/с; в Новороссийске 12-17 м/с, временами порывы </a:t>
            </a:r>
            <a:r>
              <a:rPr lang="ru-RU" sz="900" dirty="0" smtClean="0">
                <a:latin typeface="Times New Roman"/>
                <a:ea typeface="Times New Roman"/>
              </a:rPr>
              <a:t/>
            </a:r>
            <a:br>
              <a:rPr lang="ru-RU" sz="900" dirty="0" smtClean="0">
                <a:latin typeface="Times New Roman"/>
                <a:ea typeface="Times New Roman"/>
              </a:rPr>
            </a:br>
            <a:r>
              <a:rPr lang="ru-RU" sz="900" dirty="0" smtClean="0">
                <a:latin typeface="Times New Roman"/>
                <a:ea typeface="Times New Roman"/>
              </a:rPr>
              <a:t>20-25 </a:t>
            </a:r>
            <a:r>
              <a:rPr lang="ru-RU" sz="900" dirty="0">
                <a:latin typeface="Times New Roman"/>
                <a:ea typeface="Times New Roman"/>
              </a:rPr>
              <a:t>м/с. Температура воздуха ночью 10…15°, днем 22…27°.</a:t>
            </a:r>
          </a:p>
          <a:p>
            <a:pPr indent="450215" algn="just">
              <a:spcAft>
                <a:spcPts val="0"/>
              </a:spcAft>
              <a:tabLst>
                <a:tab pos="3239770" algn="ctr"/>
                <a:tab pos="3808730" algn="l"/>
              </a:tabLst>
            </a:pPr>
            <a:r>
              <a:rPr lang="ru-RU" sz="900" b="1" dirty="0">
                <a:latin typeface="Times New Roman"/>
                <a:ea typeface="Times New Roman"/>
              </a:rPr>
              <a:t>По г. Краснодару: </a:t>
            </a:r>
            <a:r>
              <a:rPr lang="ru-RU" sz="900" dirty="0">
                <a:latin typeface="Times New Roman"/>
                <a:ea typeface="Times New Roman"/>
              </a:rPr>
              <a:t>переменная облачность. Без осадков. Ветер северо-восточный и восточный 5-10 м/с, днем временами порывы 12-14 м/с. Температура воздуха ночью 10…12°, днем 21…23°.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6-12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4922" y="588051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2" name="Скругленный прямоугольник 231"/>
          <p:cNvSpPr/>
          <p:nvPr/>
        </p:nvSpPr>
        <p:spPr>
          <a:xfrm>
            <a:off x="13673707" y="-2371701"/>
            <a:ext cx="5063222" cy="189678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000" dirty="0">
              <a:solidFill>
                <a:srgbClr val="FF0000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6807006" y="1974678"/>
            <a:ext cx="2335829" cy="223136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1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1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0" y="4861300"/>
            <a:ext cx="2163630" cy="254780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</a:t>
            </a: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4829" y="4887218"/>
            <a:ext cx="214785" cy="19846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70267" y="629556"/>
            <a:ext cx="221131" cy="2098148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6" name="TextBox 225"/>
          <p:cNvSpPr txBox="1"/>
          <p:nvPr/>
        </p:nvSpPr>
        <p:spPr>
          <a:xfrm>
            <a:off x="-71545" y="622678"/>
            <a:ext cx="209799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температуры</a:t>
            </a: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0267" y="2727704"/>
            <a:ext cx="209575" cy="21475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-13937" y="2696794"/>
            <a:ext cx="2002344" cy="246219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выпадения осадков</a:t>
            </a:r>
          </a:p>
        </p:txBody>
      </p:sp>
      <p:pic>
        <p:nvPicPr>
          <p:cNvPr id="250" name="Рисунок 24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28006" y="2158735"/>
            <a:ext cx="2322535" cy="133721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Рисунок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651146"/>
            <a:ext cx="9161994" cy="6206854"/>
          </a:xfrm>
          <a:prstGeom prst="rect">
            <a:avLst/>
          </a:prstGeom>
        </p:spPr>
      </p:pic>
      <p:pic>
        <p:nvPicPr>
          <p:cNvPr id="124" name="Рисунок 1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63443" y="671451"/>
            <a:ext cx="2893102" cy="2074723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-11945" y="-10137"/>
            <a:ext cx="9164412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КРАЯ</a:t>
            </a:r>
          </a:p>
          <a:p>
            <a:r>
              <a:rPr lang="ru-RU" sz="1200" dirty="0"/>
              <a:t>(с использованием информационных ресурсов </a:t>
            </a:r>
            <a:r>
              <a:rPr lang="en-US" sz="1200" dirty="0" err="1"/>
              <a:t>Ventusky</a:t>
            </a:r>
            <a:r>
              <a:rPr lang="ru-RU" sz="1200" dirty="0"/>
              <a:t>,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-1058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18.00 08.09.2021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2" y="2796679"/>
            <a:ext cx="2224404" cy="1267843"/>
            <a:chOff x="6479405" y="5002833"/>
            <a:chExt cx="2565631" cy="1261527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91456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5 620 688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87944" y="5002833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3703937" y="3113027"/>
            <a:ext cx="1185312" cy="685703"/>
            <a:chOff x="3765731" y="3092263"/>
            <a:chExt cx="1185312" cy="685703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59416" y="3609302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65781"/>
              <a:ext cx="259904" cy="163335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65890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66023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65731" y="3092263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Выселковский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469076" y="4239105"/>
            <a:ext cx="1095800" cy="652269"/>
            <a:chOff x="1981645" y="4236965"/>
            <a:chExt cx="1095800" cy="6522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85179" y="4386716"/>
              <a:ext cx="272828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6716"/>
              <a:ext cx="220710" cy="17724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3"/>
              <a:ext cx="298729" cy="17145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1982828" y="4236965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3879610" y="5731587"/>
            <a:ext cx="1076732" cy="638039"/>
            <a:chOff x="4191496" y="5987935"/>
            <a:chExt cx="1076732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8199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2780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91496" y="6129256"/>
              <a:ext cx="308690" cy="18069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792064" y="2715098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068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148979" y="2285160"/>
            <a:ext cx="1240105" cy="662148"/>
            <a:chOff x="4019142" y="1867819"/>
            <a:chExt cx="1240105" cy="662148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17925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60797" y="2361303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25546" y="2037248"/>
              <a:ext cx="220710" cy="13269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52818" y="2042332"/>
              <a:ext cx="220710" cy="13713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1996" y="2042466"/>
              <a:ext cx="294942" cy="137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Ленинградский район</a:t>
              </a:r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77100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487216" y="3342445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26421" y="3637381"/>
              <a:ext cx="218807" cy="1708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9737" y="3635761"/>
              <a:ext cx="386685" cy="16502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1993015" y="1497099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9174"/>
              <a:ext cx="222842" cy="16564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8052" y="1489174"/>
              <a:ext cx="296597" cy="16564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558253" y="3824518"/>
            <a:ext cx="1233749" cy="655852"/>
            <a:chOff x="3380457" y="3918365"/>
            <a:chExt cx="1233749" cy="65585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4953" y="391836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4044"/>
              <a:ext cx="220710" cy="18489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0"/>
              <a:ext cx="298729" cy="18847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85490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0–7 м/с</a:t>
              </a: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8–12 м/с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13–17 м/с</a:t>
              </a: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18-25 м/с</a:t>
              </a: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свыше 25 м/с</a:t>
              </a: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4750149" y="4793608"/>
            <a:ext cx="1315410" cy="690432"/>
            <a:chOff x="3523795" y="3883785"/>
            <a:chExt cx="1315410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733731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Мостовский </a:t>
              </a:r>
              <a:r>
                <a:rPr lang="ru-RU" altLang="ru-RU" dirty="0"/>
                <a:t>район</a:t>
              </a: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74057" y="406397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75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23795" y="40731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2807" y="885365"/>
            <a:ext cx="243737" cy="1853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TextBox 53"/>
          <p:cNvSpPr txBox="1"/>
          <p:nvPr/>
        </p:nvSpPr>
        <p:spPr>
          <a:xfrm>
            <a:off x="6263442" y="648078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06.00 08.09.2021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23263" y="5096007"/>
            <a:ext cx="2520691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 Новороссийск район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2808535" y="4920174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>
                  <a:solidFill>
                    <a:schemeClr val="tx1"/>
                  </a:solidFill>
                </a:rPr>
                <a:t>Туапсинский район</a:t>
              </a: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6" name="Рисунок 12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945" y="5358039"/>
            <a:ext cx="2559013" cy="149996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Рисунок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54488"/>
            <a:ext cx="9163395" cy="620351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МЕТЕООБСТАНОВКЕ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КРАЯ</a:t>
            </a:r>
          </a:p>
          <a:p>
            <a:r>
              <a:rPr lang="ru-RU" sz="1200" dirty="0"/>
              <a:t>(использовались данные, представленные в информационном ресурсе погоды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2574916" y="4236428"/>
            <a:ext cx="1143332" cy="276477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1200" dirty="0" smtClean="0"/>
              <a:t>Черное море</a:t>
            </a:r>
            <a:endParaRPr lang="ru-RU" altLang="ru-RU" sz="1200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276919" y="4042495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Сочи</a:t>
            </a:r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3906900" y="3561017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Краснодар</a:t>
            </a:r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3970580" y="2722738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Ростов-на-Дону</a:t>
            </a:r>
          </a:p>
        </p:txBody>
      </p:sp>
      <p:sp>
        <p:nvSpPr>
          <p:cNvPr id="35" name="Полилиния 34"/>
          <p:cNvSpPr/>
          <p:nvPr/>
        </p:nvSpPr>
        <p:spPr>
          <a:xfrm flipH="1" flipV="1">
            <a:off x="4873952" y="3950048"/>
            <a:ext cx="778691" cy="12105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 rot="18229760" flipH="1" flipV="1">
            <a:off x="5968387" y="1124248"/>
            <a:ext cx="374380" cy="69452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9889258">
            <a:off x="1158800" y="3392207"/>
            <a:ext cx="610523" cy="30208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2024321" y="6481174"/>
            <a:ext cx="2221900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2234183" y="2037944"/>
            <a:ext cx="2351360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высокого давления </a:t>
            </a:r>
            <a:r>
              <a:rPr lang="en-US" dirty="0"/>
              <a:t>H</a:t>
            </a:r>
            <a:endParaRPr lang="ru-RU" dirty="0"/>
          </a:p>
        </p:txBody>
      </p:sp>
      <p:sp>
        <p:nvSpPr>
          <p:cNvPr id="30" name="Полилиния 29"/>
          <p:cNvSpPr/>
          <p:nvPr/>
        </p:nvSpPr>
        <p:spPr>
          <a:xfrm rot="18771830" flipH="1" flipV="1">
            <a:off x="5968387" y="2081548"/>
            <a:ext cx="374380" cy="69452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8741928" flipV="1">
            <a:off x="1237574" y="6120840"/>
            <a:ext cx="446740" cy="49002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8177047" flipH="1" flipV="1">
            <a:off x="1348615" y="1483220"/>
            <a:ext cx="374380" cy="69452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3611676" flipH="1">
            <a:off x="4604620" y="6244057"/>
            <a:ext cx="431429" cy="51676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2817180" flipV="1">
            <a:off x="442562" y="4696040"/>
            <a:ext cx="629116" cy="31578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6631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ГО НОВОРОССИЙСК (РИСК НАРУШЕНИЯ ЭЛЕКТРОСНАБЖЕНИЯ)</a:t>
            </a:r>
            <a:endParaRPr lang="en-US" sz="1200" dirty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ГО Новороссийска</a:t>
            </a: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17844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– 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 дома – 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pic>
        <p:nvPicPr>
          <p:cNvPr id="15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0" y="355669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0" name="Группа 159"/>
          <p:cNvGrpSpPr/>
          <p:nvPr/>
        </p:nvGrpSpPr>
        <p:grpSpPr>
          <a:xfrm>
            <a:off x="40969" y="3509416"/>
            <a:ext cx="1033236" cy="458221"/>
            <a:chOff x="2309629" y="3736584"/>
            <a:chExt cx="1046000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09629" y="3736584"/>
              <a:ext cx="1046000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 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7" name="Прямая со стрелкой 186"/>
            <p:cNvCxnSpPr/>
            <p:nvPr/>
          </p:nvCxnSpPr>
          <p:spPr>
            <a:xfrm flipH="1">
              <a:off x="3013854" y="3763978"/>
              <a:ext cx="274279" cy="201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8" name="Рисунок 15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43195" y="2532237"/>
            <a:ext cx="2704361" cy="155705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ЦЕНТРАЛЬНОГО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Группа 1"/>
          <p:cNvGrpSpPr/>
          <p:nvPr/>
        </p:nvGrpSpPr>
        <p:grpSpPr>
          <a:xfrm>
            <a:off x="7780861" y="5673641"/>
            <a:ext cx="436139" cy="271009"/>
            <a:chOff x="9603393" y="3306329"/>
            <a:chExt cx="436139" cy="27100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 flipH="1">
              <a:off x="9838575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8795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 flipH="1">
              <a:off x="9849105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 flipH="1">
              <a:off x="9849105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 flipH="1">
              <a:off x="9849983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 flipH="1">
              <a:off x="9849983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 flipH="1">
              <a:off x="9858758" y="3510371"/>
              <a:ext cx="63183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2306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 flipH="1">
              <a:off x="9860513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7571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 flipH="1">
              <a:off x="9871044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 flipH="1">
              <a:off x="10010573" y="3517695"/>
              <a:ext cx="6143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 flipH="1">
              <a:off x="9879819" y="3517695"/>
              <a:ext cx="70204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 flipH="1">
              <a:off x="10010573" y="3517695"/>
              <a:ext cx="6143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 flipH="1">
              <a:off x="9879819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 flipH="1">
              <a:off x="10009696" y="3517695"/>
              <a:ext cx="7020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 flipH="1">
              <a:off x="9880697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 flipH="1">
              <a:off x="10009696" y="3517695"/>
              <a:ext cx="7020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 flipH="1">
              <a:off x="9880697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8081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8959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9837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30714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4826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49142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020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020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89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844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9326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7754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091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1795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1795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2673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3550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081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95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95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5836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6713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0754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0754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1632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1632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0407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1285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2162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2162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1815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1815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269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269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101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101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97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97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3754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3754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4631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4631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3407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4284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4284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5162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7447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7447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8856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8856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9733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9733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10611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1141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019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019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896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896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6937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781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869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 flipH="1">
              <a:off x="10012329" y="3492582"/>
              <a:ext cx="351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95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 flipH="1">
              <a:off x="10012329" y="3492582"/>
              <a:ext cx="351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95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 flipH="1">
              <a:off x="10006186" y="3495721"/>
              <a:ext cx="8775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624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624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7120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7998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 flipH="1">
              <a:off x="10004431" y="3495721"/>
              <a:ext cx="10531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97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 flipH="1">
              <a:off x="9688515" y="3498860"/>
              <a:ext cx="326446" cy="1046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 flipH="1">
              <a:off x="9687637" y="3542808"/>
              <a:ext cx="323814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 flipH="1">
              <a:off x="9687637" y="3542808"/>
              <a:ext cx="323814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 flipH="1">
              <a:off x="9695535" y="3546993"/>
              <a:ext cx="314161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 flipH="1">
              <a:off x="9697290" y="3546993"/>
              <a:ext cx="312406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 flipH="1">
              <a:off x="9707821" y="3550132"/>
              <a:ext cx="300120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 flipH="1">
              <a:off x="9708698" y="3550132"/>
              <a:ext cx="299243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 flipH="1">
              <a:off x="9725372" y="3554318"/>
              <a:ext cx="278181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 flipH="1">
              <a:off x="9725372" y="3554318"/>
              <a:ext cx="27730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 flipH="1">
              <a:off x="9726249" y="3554318"/>
              <a:ext cx="27642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 flipH="1">
              <a:off x="9727127" y="3554318"/>
              <a:ext cx="275549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 flipH="1">
              <a:off x="9728004" y="3554318"/>
              <a:ext cx="27379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 flipH="1">
              <a:off x="9687637" y="3470609"/>
              <a:ext cx="327324" cy="87895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 flipH="1">
              <a:off x="9658678" y="3444449"/>
              <a:ext cx="23694" cy="35576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 flipH="1">
              <a:off x="9658678" y="3469562"/>
              <a:ext cx="23694" cy="76385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 flipH="1">
              <a:off x="9837697" y="3467469"/>
              <a:ext cx="178141" cy="40808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 flipH="1">
              <a:off x="9680617" y="3430847"/>
              <a:ext cx="9653" cy="1130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 flipH="1">
              <a:off x="9683250" y="3432939"/>
              <a:ext cx="5265" cy="111961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25"/>
            <p:cNvSpPr>
              <a:spLocks/>
            </p:cNvSpPr>
            <p:nvPr/>
          </p:nvSpPr>
          <p:spPr bwMode="auto">
            <a:xfrm>
              <a:off x="9742923" y="3385853"/>
              <a:ext cx="65816" cy="86848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>
              <a:off x="9766616" y="3397363"/>
              <a:ext cx="7898" cy="57550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>
              <a:off x="9754331" y="3320978"/>
              <a:ext cx="44755" cy="92080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>
              <a:off x="9751698" y="3307375"/>
              <a:ext cx="42122" cy="39762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>
              <a:off x="9782412" y="3306329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>
              <a:off x="9749943" y="3308422"/>
              <a:ext cx="22816" cy="2929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>
              <a:off x="9757841" y="3320978"/>
              <a:ext cx="23694" cy="115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>
              <a:off x="9781534" y="3325164"/>
              <a:ext cx="9653" cy="21974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>
              <a:off x="9770126" y="3335627"/>
              <a:ext cx="7898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>
              <a:off x="9763984" y="3337720"/>
              <a:ext cx="10531" cy="28252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>
              <a:off x="9758718" y="3338766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>
              <a:off x="9771004" y="3342952"/>
              <a:ext cx="5265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>
              <a:off x="9759596" y="3346091"/>
              <a:ext cx="4388" cy="5232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>
              <a:off x="9753453" y="3368065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>
              <a:off x="9770126" y="3369111"/>
              <a:ext cx="6143" cy="6278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>
              <a:off x="9785045" y="3374343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>
              <a:off x="9794698" y="3381667"/>
              <a:ext cx="5265" cy="2511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>
              <a:off x="9800840" y="3390038"/>
              <a:ext cx="8775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>
              <a:off x="9750820" y="3396317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>
              <a:off x="9741167" y="3406780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>
              <a:off x="9786800" y="3407827"/>
              <a:ext cx="10531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>
              <a:off x="9787677" y="3415151"/>
              <a:ext cx="16673" cy="35576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>
              <a:off x="9774514" y="3417244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>
              <a:off x="9777147" y="3421429"/>
              <a:ext cx="1755" cy="2093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>
              <a:off x="9787677" y="3429800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>
              <a:off x="9777147" y="3428754"/>
              <a:ext cx="1755" cy="313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>
              <a:off x="9777147" y="3437125"/>
              <a:ext cx="1755" cy="209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>
              <a:off x="9776269" y="3440264"/>
              <a:ext cx="1755" cy="209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>
              <a:off x="9777147" y="3443403"/>
              <a:ext cx="1755" cy="2093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>
              <a:off x="9764861" y="3398409"/>
              <a:ext cx="7020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>
              <a:off x="9811371" y="3405734"/>
              <a:ext cx="65816" cy="86848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>
              <a:off x="9835065" y="3417244"/>
              <a:ext cx="7898" cy="57550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>
              <a:off x="9822779" y="3340859"/>
              <a:ext cx="44755" cy="92080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>
              <a:off x="9821024" y="3327256"/>
              <a:ext cx="41245" cy="39762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>
              <a:off x="9850860" y="3326210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>
              <a:off x="9819269" y="3328303"/>
              <a:ext cx="22816" cy="2929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>
              <a:off x="9826289" y="3340859"/>
              <a:ext cx="23694" cy="115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>
              <a:off x="9849983" y="3345045"/>
              <a:ext cx="9653" cy="21974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>
              <a:off x="9839452" y="3355508"/>
              <a:ext cx="7020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>
              <a:off x="9833310" y="3357601"/>
              <a:ext cx="9653" cy="28252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>
              <a:off x="9827167" y="3358647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>
              <a:off x="9840330" y="3362833"/>
              <a:ext cx="4388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>
              <a:off x="9828922" y="3365972"/>
              <a:ext cx="4388" cy="5232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>
              <a:off x="9821901" y="3387946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>
              <a:off x="9838575" y="3388992"/>
              <a:ext cx="6143" cy="6278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>
              <a:off x="9853493" y="3394224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>
              <a:off x="9863146" y="3401548"/>
              <a:ext cx="5265" cy="2511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>
              <a:off x="9869289" y="3409919"/>
              <a:ext cx="9653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>
              <a:off x="9819269" y="3416198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>
              <a:off x="9809616" y="3426661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>
              <a:off x="9855248" y="3427708"/>
              <a:ext cx="11408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>
              <a:off x="9856126" y="3435032"/>
              <a:ext cx="16673" cy="35576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>
              <a:off x="9842963" y="3437125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>
              <a:off x="9845595" y="3441310"/>
              <a:ext cx="2633" cy="2093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>
              <a:off x="9856126" y="3449681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>
              <a:off x="9845595" y="3448635"/>
              <a:ext cx="2633" cy="313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>
              <a:off x="9845595" y="3457006"/>
              <a:ext cx="2633" cy="209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>
              <a:off x="9845595" y="3460145"/>
              <a:ext cx="878" cy="209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>
              <a:off x="9845595" y="3463284"/>
              <a:ext cx="2633" cy="2093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>
              <a:off x="9833310" y="3418290"/>
              <a:ext cx="7898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>
              <a:off x="9866656" y="3424568"/>
              <a:ext cx="65816" cy="87895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>
              <a:off x="9890350" y="3436078"/>
              <a:ext cx="7898" cy="58597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>
              <a:off x="9878064" y="3359694"/>
              <a:ext cx="44755" cy="93127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>
              <a:off x="9875432" y="3346091"/>
              <a:ext cx="42122" cy="4080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>
              <a:off x="9906146" y="3345045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>
              <a:off x="9874554" y="3347137"/>
              <a:ext cx="21939" cy="30345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>
              <a:off x="9881574" y="3360740"/>
              <a:ext cx="23694" cy="10464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>
              <a:off x="9905268" y="3364926"/>
              <a:ext cx="9653" cy="20927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>
              <a:off x="9894738" y="3374343"/>
              <a:ext cx="7020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>
              <a:off x="9888595" y="3377482"/>
              <a:ext cx="9653" cy="2720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>
              <a:off x="9882452" y="3377482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>
              <a:off x="9894738" y="3382714"/>
              <a:ext cx="5265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>
              <a:off x="9883330" y="3384807"/>
              <a:ext cx="5265" cy="6278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>
              <a:off x="9877187" y="3406780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>
              <a:off x="9893860" y="3408873"/>
              <a:ext cx="6143" cy="5232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>
              <a:off x="9908778" y="3413058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>
              <a:off x="9918431" y="3421429"/>
              <a:ext cx="5265" cy="24066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>
              <a:off x="9924574" y="3428754"/>
              <a:ext cx="9653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>
              <a:off x="9874554" y="3435032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>
              <a:off x="9864901" y="3445496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>
              <a:off x="9910533" y="3446542"/>
              <a:ext cx="11408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>
              <a:off x="9911411" y="3454913"/>
              <a:ext cx="16673" cy="34530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>
              <a:off x="9898248" y="3455959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>
              <a:off x="9900880" y="3461191"/>
              <a:ext cx="1755" cy="1046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>
              <a:off x="9911411" y="3468516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>
              <a:off x="9900880" y="3468516"/>
              <a:ext cx="1755" cy="209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>
              <a:off x="9900880" y="3475840"/>
              <a:ext cx="1755" cy="3139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>
              <a:off x="9900880" y="3478980"/>
              <a:ext cx="878" cy="3139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>
              <a:off x="9900880" y="3483165"/>
              <a:ext cx="1755" cy="1046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>
              <a:off x="9888595" y="3437125"/>
              <a:ext cx="7020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>
              <a:off x="9673597" y="3565828"/>
              <a:ext cx="25449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>
              <a:off x="9603393" y="3560596"/>
              <a:ext cx="106183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>
              <a:off x="9783290" y="3565828"/>
              <a:ext cx="25449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>
              <a:off x="9713964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>
              <a:off x="9884207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>
              <a:off x="9814881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>
              <a:off x="9994778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>
              <a:off x="9924574" y="3560596"/>
              <a:ext cx="106183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>
              <a:off x="10003553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>
              <a:off x="9934227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2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198206" y="283515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78 896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дома – 6 083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29 298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2 027</a:t>
              </a:r>
              <a:r>
                <a:rPr lang="ru-RU" sz="1100" i="1" dirty="0"/>
                <a:t>.</a:t>
              </a:r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10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0" y="355669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4" name="Группа 2123"/>
          <p:cNvGrpSpPr/>
          <p:nvPr/>
        </p:nvGrpSpPr>
        <p:grpSpPr>
          <a:xfrm>
            <a:off x="40969" y="3509416"/>
            <a:ext cx="1033236" cy="458221"/>
            <a:chOff x="2309629" y="3736584"/>
            <a:chExt cx="1046000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09629" y="3736584"/>
              <a:ext cx="1046000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 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H="1">
              <a:off x="3013854" y="3763978"/>
              <a:ext cx="274279" cy="201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83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9;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69 048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271.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СЗО–3;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23 016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–131.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ЮЖНОГО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14202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14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0" y="355669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15" name="Группа 2414"/>
          <p:cNvGrpSpPr/>
          <p:nvPr/>
        </p:nvGrpSpPr>
        <p:grpSpPr>
          <a:xfrm>
            <a:off x="40969" y="3509416"/>
            <a:ext cx="1033236" cy="458221"/>
            <a:chOff x="2309629" y="3736584"/>
            <a:chExt cx="1046000" cy="229362"/>
          </a:xfrm>
        </p:grpSpPr>
        <p:sp>
          <p:nvSpPr>
            <p:cNvPr id="2416" name="Прямоугольник 2415"/>
            <p:cNvSpPr/>
            <p:nvPr/>
          </p:nvSpPr>
          <p:spPr>
            <a:xfrm>
              <a:off x="2309629" y="3736584"/>
              <a:ext cx="1046000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 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7" name="Прямая со стрелкой 2416"/>
            <p:cNvCxnSpPr/>
            <p:nvPr/>
          </p:nvCxnSpPr>
          <p:spPr>
            <a:xfrm flipH="1">
              <a:off x="3013854" y="3763978"/>
              <a:ext cx="274279" cy="201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85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ВОСТОЧНОГО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4 846.</a:t>
              </a: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передвижные</a:t>
            </a:r>
          </a:p>
          <a:p>
            <a:r>
              <a:rPr lang="ru-RU" u="none" dirty="0">
                <a:solidFill>
                  <a:schemeClr val="bg1"/>
                </a:solidFill>
              </a:rPr>
              <a:t>источники 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2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0" y="355669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6" name="Группа 1435"/>
          <p:cNvGrpSpPr/>
          <p:nvPr/>
        </p:nvGrpSpPr>
        <p:grpSpPr>
          <a:xfrm>
            <a:off x="40969" y="3509416"/>
            <a:ext cx="1033236" cy="458221"/>
            <a:chOff x="2309629" y="3736584"/>
            <a:chExt cx="1046000" cy="229362"/>
          </a:xfrm>
        </p:grpSpPr>
        <p:sp>
          <p:nvSpPr>
            <p:cNvPr id="1437" name="Прямоугольник 1436"/>
            <p:cNvSpPr/>
            <p:nvPr/>
          </p:nvSpPr>
          <p:spPr>
            <a:xfrm>
              <a:off x="2309629" y="3736584"/>
              <a:ext cx="1046000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8" name="Прямая со стрелкой 1437"/>
            <p:cNvCxnSpPr/>
            <p:nvPr/>
          </p:nvCxnSpPr>
          <p:spPr>
            <a:xfrm flipH="1">
              <a:off x="3013854" y="3763978"/>
              <a:ext cx="274279" cy="201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ПРИМОРМКОГО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14</a:t>
              </a:r>
              <a:r>
                <a:rPr lang="ru-RU" sz="1000" i="1" dirty="0"/>
                <a:t>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71 479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5 959.</a:t>
              </a: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23 826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–1 986.</a:t>
              </a: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52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730" y="355669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8" name="Группа 527"/>
          <p:cNvGrpSpPr/>
          <p:nvPr/>
        </p:nvGrpSpPr>
        <p:grpSpPr>
          <a:xfrm>
            <a:off x="40969" y="3509416"/>
            <a:ext cx="1033236" cy="458221"/>
            <a:chOff x="2309629" y="3736584"/>
            <a:chExt cx="1046000" cy="229362"/>
          </a:xfrm>
        </p:grpSpPr>
        <p:sp>
          <p:nvSpPr>
            <p:cNvPr id="530" name="Прямоугольник 529"/>
            <p:cNvSpPr/>
            <p:nvPr/>
          </p:nvSpPr>
          <p:spPr>
            <a:xfrm>
              <a:off x="2309629" y="3736584"/>
              <a:ext cx="1046000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H="1">
              <a:off x="3013854" y="3763978"/>
              <a:ext cx="274279" cy="201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548769</TotalTime>
  <Words>2078</Words>
  <Application>Microsoft Office PowerPoint</Application>
  <PresentationFormat>Экран (4:3)</PresentationFormat>
  <Paragraphs>717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25379</cp:revision>
  <cp:lastPrinted>2021-04-07T02:47:30Z</cp:lastPrinted>
  <dcterms:created xsi:type="dcterms:W3CDTF">2014-09-08T13:21:12Z</dcterms:created>
  <dcterms:modified xsi:type="dcterms:W3CDTF">2021-09-07T12:51:58Z</dcterms:modified>
</cp:coreProperties>
</file>