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300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298" r:id="rId11"/>
  </p:sldIdLst>
  <p:sldSz cx="9144000" cy="6858000" type="screen4x3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8398" autoAdjust="0"/>
  </p:normalViewPr>
  <p:slideViewPr>
    <p:cSldViewPr>
      <p:cViewPr varScale="1">
        <p:scale>
          <a:sx n="106" d="100"/>
          <a:sy n="106" d="100"/>
        </p:scale>
        <p:origin x="90" y="96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1A2B-ABB5-4902-A355-A3EE73D280F2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B32-8168-42DF-90DE-008C6FA5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6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2.gi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8.bin"/><Relationship Id="rId20" Type="http://schemas.openxmlformats.org/officeDocument/2006/relationships/image" Target="../media/image6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_________Microsoft_Word_97_20031.doc"/><Relationship Id="rId4" Type="http://schemas.openxmlformats.org/officeDocument/2006/relationships/image" Target="../media/image68.jpeg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1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72.jpeg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74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553" y="637636"/>
            <a:ext cx="9170284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-27384"/>
            <a:ext cx="9181758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08.09.2021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87578" y="828461"/>
            <a:ext cx="2052984" cy="1807593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25161"/>
              </p:ext>
            </p:extLst>
          </p:nvPr>
        </p:nvGraphicFramePr>
        <p:xfrm>
          <a:off x="6552458" y="5721812"/>
          <a:ext cx="2620125" cy="1145716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marL="0" marR="0" indent="0" algn="ctr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1553" y="2060848"/>
            <a:ext cx="2196797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rot="21334256">
            <a:off x="15641290" y="3919798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rot="21334256">
            <a:off x="16052022" y="3739443"/>
            <a:ext cx="845958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 rot="21334256">
            <a:off x="15128857" y="3794777"/>
            <a:ext cx="814281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46"/>
          <p:cNvSpPr>
            <a:spLocks noEditPoints="1"/>
          </p:cNvSpPr>
          <p:nvPr/>
        </p:nvSpPr>
        <p:spPr bwMode="auto">
          <a:xfrm rot="21334256">
            <a:off x="13826704" y="3789105"/>
            <a:ext cx="931672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 rot="21334256">
            <a:off x="16757278" y="4595748"/>
            <a:ext cx="1041609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 rot="21334256">
            <a:off x="18272457" y="2086264"/>
            <a:ext cx="953657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 rot="21334256">
            <a:off x="17016255" y="3933070"/>
            <a:ext cx="687573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 rot="21334256">
            <a:off x="15905908" y="2531027"/>
            <a:ext cx="1145957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17055461" y="2686263"/>
            <a:ext cx="788194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Freeform 252"/>
          <p:cNvSpPr>
            <a:spLocks/>
          </p:cNvSpPr>
          <p:nvPr/>
        </p:nvSpPr>
        <p:spPr bwMode="auto">
          <a:xfrm rot="21334256">
            <a:off x="17927669" y="3412630"/>
            <a:ext cx="1002479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9" name="Freeform 253"/>
          <p:cNvSpPr>
            <a:spLocks/>
          </p:cNvSpPr>
          <p:nvPr/>
        </p:nvSpPr>
        <p:spPr bwMode="auto">
          <a:xfrm rot="21334256">
            <a:off x="15996870" y="3415973"/>
            <a:ext cx="1060241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0" name="Freeform 254"/>
          <p:cNvSpPr>
            <a:spLocks noEditPoints="1"/>
          </p:cNvSpPr>
          <p:nvPr/>
        </p:nvSpPr>
        <p:spPr bwMode="auto">
          <a:xfrm rot="21334256">
            <a:off x="14779007" y="1232731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Freeform 256"/>
          <p:cNvSpPr>
            <a:spLocks/>
          </p:cNvSpPr>
          <p:nvPr/>
        </p:nvSpPr>
        <p:spPr bwMode="auto">
          <a:xfrm rot="21334256">
            <a:off x="15146613" y="2841535"/>
            <a:ext cx="1118006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Freeform 257"/>
          <p:cNvSpPr>
            <a:spLocks/>
          </p:cNvSpPr>
          <p:nvPr/>
        </p:nvSpPr>
        <p:spPr bwMode="auto">
          <a:xfrm rot="21334256">
            <a:off x="15816959" y="1935234"/>
            <a:ext cx="1209310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Freeform 258"/>
          <p:cNvSpPr>
            <a:spLocks/>
          </p:cNvSpPr>
          <p:nvPr/>
        </p:nvSpPr>
        <p:spPr bwMode="auto">
          <a:xfrm rot="21334256">
            <a:off x="16257287" y="3009751"/>
            <a:ext cx="683848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5" name="Freeform 259"/>
          <p:cNvSpPr>
            <a:spLocks/>
          </p:cNvSpPr>
          <p:nvPr/>
        </p:nvSpPr>
        <p:spPr bwMode="auto">
          <a:xfrm rot="21334256">
            <a:off x="15227070" y="31474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Freeform 261"/>
          <p:cNvSpPr>
            <a:spLocks/>
          </p:cNvSpPr>
          <p:nvPr/>
        </p:nvSpPr>
        <p:spPr bwMode="auto">
          <a:xfrm rot="21334256">
            <a:off x="14537326" y="3773169"/>
            <a:ext cx="952168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8" name="Freeform 262"/>
          <p:cNvSpPr>
            <a:spLocks/>
          </p:cNvSpPr>
          <p:nvPr/>
        </p:nvSpPr>
        <p:spPr bwMode="auto">
          <a:xfrm rot="21334256">
            <a:off x="17787735" y="3718908"/>
            <a:ext cx="1127323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0" name="Freeform 264"/>
          <p:cNvSpPr>
            <a:spLocks noEditPoints="1"/>
          </p:cNvSpPr>
          <p:nvPr/>
        </p:nvSpPr>
        <p:spPr bwMode="auto">
          <a:xfrm rot="21334256">
            <a:off x="18530422" y="4367166"/>
            <a:ext cx="672667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1" name="Freeform 265"/>
          <p:cNvSpPr>
            <a:spLocks noEditPoints="1"/>
          </p:cNvSpPr>
          <p:nvPr/>
        </p:nvSpPr>
        <p:spPr bwMode="auto">
          <a:xfrm rot="21334256">
            <a:off x="16509788" y="1861903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" name="Freeform 266"/>
          <p:cNvSpPr>
            <a:spLocks/>
          </p:cNvSpPr>
          <p:nvPr/>
        </p:nvSpPr>
        <p:spPr bwMode="auto">
          <a:xfrm rot="21334256">
            <a:off x="18091838" y="4422497"/>
            <a:ext cx="784469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7" name="Freeform 267"/>
          <p:cNvSpPr>
            <a:spLocks noEditPoints="1"/>
          </p:cNvSpPr>
          <p:nvPr/>
        </p:nvSpPr>
        <p:spPr bwMode="auto">
          <a:xfrm rot="21334256">
            <a:off x="18598544" y="3662479"/>
            <a:ext cx="855274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Freeform 268"/>
          <p:cNvSpPr>
            <a:spLocks/>
          </p:cNvSpPr>
          <p:nvPr/>
        </p:nvSpPr>
        <p:spPr bwMode="auto">
          <a:xfrm rot="21334256">
            <a:off x="17924678" y="2112803"/>
            <a:ext cx="892542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9" name="Freeform 269"/>
          <p:cNvSpPr>
            <a:spLocks/>
          </p:cNvSpPr>
          <p:nvPr/>
        </p:nvSpPr>
        <p:spPr bwMode="auto">
          <a:xfrm rot="21334256">
            <a:off x="19011538" y="4602486"/>
            <a:ext cx="872044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Freeform 271"/>
          <p:cNvSpPr>
            <a:spLocks noEditPoints="1"/>
          </p:cNvSpPr>
          <p:nvPr/>
        </p:nvSpPr>
        <p:spPr bwMode="auto">
          <a:xfrm rot="21334256">
            <a:off x="14828707" y="2159586"/>
            <a:ext cx="1203719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2" name="Freeform 273"/>
          <p:cNvSpPr>
            <a:spLocks noEditPoints="1"/>
          </p:cNvSpPr>
          <p:nvPr/>
        </p:nvSpPr>
        <p:spPr bwMode="auto">
          <a:xfrm rot="21334256">
            <a:off x="14695465" y="3111930"/>
            <a:ext cx="612901" cy="78387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" name="Freeform 274"/>
          <p:cNvSpPr>
            <a:spLocks/>
          </p:cNvSpPr>
          <p:nvPr/>
        </p:nvSpPr>
        <p:spPr bwMode="auto">
          <a:xfrm rot="21334256">
            <a:off x="16087449" y="153647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Freeform 275"/>
          <p:cNvSpPr>
            <a:spLocks noEditPoints="1"/>
          </p:cNvSpPr>
          <p:nvPr/>
        </p:nvSpPr>
        <p:spPr bwMode="auto">
          <a:xfrm rot="21334256">
            <a:off x="18780451" y="3955396"/>
            <a:ext cx="45465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5" name="Freeform 276"/>
          <p:cNvSpPr>
            <a:spLocks/>
          </p:cNvSpPr>
          <p:nvPr/>
        </p:nvSpPr>
        <p:spPr bwMode="auto">
          <a:xfrm rot="21334256">
            <a:off x="15001971" y="4363847"/>
            <a:ext cx="1013658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6" name="Freeform 277"/>
          <p:cNvSpPr>
            <a:spLocks/>
          </p:cNvSpPr>
          <p:nvPr/>
        </p:nvSpPr>
        <p:spPr bwMode="auto">
          <a:xfrm rot="21334256">
            <a:off x="16257507" y="428161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7" name="Freeform 278"/>
          <p:cNvSpPr>
            <a:spLocks/>
          </p:cNvSpPr>
          <p:nvPr/>
        </p:nvSpPr>
        <p:spPr bwMode="auto">
          <a:xfrm rot="21334256">
            <a:off x="14445933" y="4056371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8" name="Freeform 280"/>
          <p:cNvSpPr>
            <a:spLocks/>
          </p:cNvSpPr>
          <p:nvPr/>
        </p:nvSpPr>
        <p:spPr bwMode="auto">
          <a:xfrm rot="21334256">
            <a:off x="17554366" y="3203401"/>
            <a:ext cx="596271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9" name="Freeform 281"/>
          <p:cNvSpPr>
            <a:spLocks noEditPoints="1"/>
          </p:cNvSpPr>
          <p:nvPr/>
        </p:nvSpPr>
        <p:spPr bwMode="auto">
          <a:xfrm rot="21334256">
            <a:off x="13395155" y="3360714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0" name="Freeform 282"/>
          <p:cNvSpPr>
            <a:spLocks/>
          </p:cNvSpPr>
          <p:nvPr/>
        </p:nvSpPr>
        <p:spPr bwMode="auto">
          <a:xfrm rot="21334256">
            <a:off x="15903048" y="2893379"/>
            <a:ext cx="1017385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Freeform 283"/>
          <p:cNvSpPr>
            <a:spLocks/>
          </p:cNvSpPr>
          <p:nvPr/>
        </p:nvSpPr>
        <p:spPr bwMode="auto">
          <a:xfrm rot="21334256">
            <a:off x="17424114" y="2418466"/>
            <a:ext cx="886951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" name="Freeform 284"/>
          <p:cNvSpPr>
            <a:spLocks/>
          </p:cNvSpPr>
          <p:nvPr/>
        </p:nvSpPr>
        <p:spPr bwMode="auto">
          <a:xfrm rot="21334256">
            <a:off x="15943971" y="4803743"/>
            <a:ext cx="1205583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103" name="Freeform 285"/>
          <p:cNvSpPr>
            <a:spLocks/>
          </p:cNvSpPr>
          <p:nvPr/>
        </p:nvSpPr>
        <p:spPr bwMode="auto">
          <a:xfrm rot="21334256">
            <a:off x="19121972" y="3969165"/>
            <a:ext cx="60745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" name="Freeform 286"/>
          <p:cNvSpPr>
            <a:spLocks/>
          </p:cNvSpPr>
          <p:nvPr/>
        </p:nvSpPr>
        <p:spPr bwMode="auto">
          <a:xfrm rot="21334256">
            <a:off x="16872385" y="3403742"/>
            <a:ext cx="93539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6" name="Freeform 287"/>
          <p:cNvSpPr>
            <a:spLocks noEditPoints="1"/>
          </p:cNvSpPr>
          <p:nvPr/>
        </p:nvSpPr>
        <p:spPr bwMode="auto">
          <a:xfrm rot="21334256">
            <a:off x="15692211" y="121597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Rectangle 637"/>
          <p:cNvSpPr>
            <a:spLocks noChangeArrowheads="1"/>
          </p:cNvSpPr>
          <p:nvPr/>
        </p:nvSpPr>
        <p:spPr bwMode="auto">
          <a:xfrm rot="21334256">
            <a:off x="17207031" y="5924488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647"/>
          <p:cNvSpPr>
            <a:spLocks noChangeArrowheads="1"/>
          </p:cNvSpPr>
          <p:nvPr/>
        </p:nvSpPr>
        <p:spPr bwMode="auto">
          <a:xfrm rot="21334256">
            <a:off x="15398351" y="1743786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656"/>
          <p:cNvSpPr>
            <a:spLocks noChangeArrowheads="1"/>
          </p:cNvSpPr>
          <p:nvPr/>
        </p:nvSpPr>
        <p:spPr bwMode="auto">
          <a:xfrm rot="21334256">
            <a:off x="15971626" y="4461537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670"/>
          <p:cNvSpPr>
            <a:spLocks noChangeArrowheads="1"/>
          </p:cNvSpPr>
          <p:nvPr/>
        </p:nvSpPr>
        <p:spPr bwMode="auto">
          <a:xfrm rot="21334256">
            <a:off x="16123284" y="2311365"/>
            <a:ext cx="4625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683"/>
          <p:cNvSpPr>
            <a:spLocks noChangeArrowheads="1"/>
          </p:cNvSpPr>
          <p:nvPr/>
        </p:nvSpPr>
        <p:spPr bwMode="auto">
          <a:xfrm rot="21334256">
            <a:off x="17054713" y="1583420"/>
            <a:ext cx="4820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696"/>
          <p:cNvSpPr>
            <a:spLocks noChangeArrowheads="1"/>
          </p:cNvSpPr>
          <p:nvPr/>
        </p:nvSpPr>
        <p:spPr bwMode="auto">
          <a:xfrm rot="21334256">
            <a:off x="16413389" y="5134424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703"/>
          <p:cNvSpPr>
            <a:spLocks noChangeArrowheads="1"/>
          </p:cNvSpPr>
          <p:nvPr/>
        </p:nvSpPr>
        <p:spPr bwMode="auto">
          <a:xfrm rot="21334256">
            <a:off x="13544315" y="4346673"/>
            <a:ext cx="5428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704"/>
          <p:cNvSpPr>
            <a:spLocks noChangeArrowheads="1"/>
          </p:cNvSpPr>
          <p:nvPr/>
        </p:nvSpPr>
        <p:spPr bwMode="auto">
          <a:xfrm rot="21334256">
            <a:off x="16468201" y="3644982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707"/>
          <p:cNvSpPr>
            <a:spLocks noChangeArrowheads="1"/>
          </p:cNvSpPr>
          <p:nvPr/>
        </p:nvSpPr>
        <p:spPr bwMode="auto">
          <a:xfrm rot="21334256">
            <a:off x="17828212" y="2784398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708"/>
          <p:cNvSpPr>
            <a:spLocks noChangeArrowheads="1"/>
          </p:cNvSpPr>
          <p:nvPr/>
        </p:nvSpPr>
        <p:spPr bwMode="auto">
          <a:xfrm rot="21334256">
            <a:off x="14917875" y="3939664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712"/>
          <p:cNvSpPr>
            <a:spLocks noChangeArrowheads="1"/>
          </p:cNvSpPr>
          <p:nvPr/>
        </p:nvSpPr>
        <p:spPr bwMode="auto">
          <a:xfrm rot="21334256">
            <a:off x="17300302" y="2372994"/>
            <a:ext cx="5146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718"/>
          <p:cNvSpPr>
            <a:spLocks noChangeArrowheads="1"/>
          </p:cNvSpPr>
          <p:nvPr/>
        </p:nvSpPr>
        <p:spPr bwMode="auto">
          <a:xfrm rot="21334256">
            <a:off x="18370966" y="5295900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743"/>
          <p:cNvSpPr>
            <a:spLocks noChangeArrowheads="1"/>
          </p:cNvSpPr>
          <p:nvPr/>
        </p:nvSpPr>
        <p:spPr bwMode="auto">
          <a:xfrm rot="21334256">
            <a:off x="14776224" y="3235354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750"/>
          <p:cNvSpPr>
            <a:spLocks noChangeArrowheads="1"/>
          </p:cNvSpPr>
          <p:nvPr/>
        </p:nvSpPr>
        <p:spPr bwMode="auto">
          <a:xfrm rot="21334256">
            <a:off x="17127630" y="4879548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22" name="Rectangle 760"/>
          <p:cNvSpPr>
            <a:spLocks noChangeArrowheads="1"/>
          </p:cNvSpPr>
          <p:nvPr/>
        </p:nvSpPr>
        <p:spPr bwMode="auto">
          <a:xfrm rot="21334256">
            <a:off x="15473936" y="4194317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793"/>
          <p:cNvSpPr>
            <a:spLocks noChangeArrowheads="1"/>
          </p:cNvSpPr>
          <p:nvPr/>
        </p:nvSpPr>
        <p:spPr bwMode="auto">
          <a:xfrm rot="21334256">
            <a:off x="18088529" y="2453129"/>
            <a:ext cx="7252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25" name="Rectangle 808"/>
          <p:cNvSpPr>
            <a:spLocks noChangeArrowheads="1"/>
          </p:cNvSpPr>
          <p:nvPr/>
        </p:nvSpPr>
        <p:spPr bwMode="auto">
          <a:xfrm rot="21334256">
            <a:off x="18845330" y="3783020"/>
            <a:ext cx="6731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821"/>
          <p:cNvSpPr>
            <a:spLocks noChangeArrowheads="1"/>
          </p:cNvSpPr>
          <p:nvPr/>
        </p:nvSpPr>
        <p:spPr bwMode="auto">
          <a:xfrm rot="21334256">
            <a:off x="16202485" y="3110072"/>
            <a:ext cx="5971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823"/>
          <p:cNvSpPr>
            <a:spLocks noChangeArrowheads="1"/>
          </p:cNvSpPr>
          <p:nvPr/>
        </p:nvSpPr>
        <p:spPr bwMode="auto">
          <a:xfrm rot="21334256">
            <a:off x="16818317" y="3232012"/>
            <a:ext cx="56676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826"/>
          <p:cNvSpPr>
            <a:spLocks noChangeArrowheads="1"/>
          </p:cNvSpPr>
          <p:nvPr/>
        </p:nvSpPr>
        <p:spPr bwMode="auto">
          <a:xfrm rot="21334256">
            <a:off x="15538256" y="3023938"/>
            <a:ext cx="5732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827"/>
          <p:cNvSpPr>
            <a:spLocks noChangeArrowheads="1"/>
          </p:cNvSpPr>
          <p:nvPr/>
        </p:nvSpPr>
        <p:spPr bwMode="auto">
          <a:xfrm rot="21334256">
            <a:off x="17646652" y="1917268"/>
            <a:ext cx="534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833"/>
          <p:cNvSpPr>
            <a:spLocks noChangeArrowheads="1"/>
          </p:cNvSpPr>
          <p:nvPr/>
        </p:nvSpPr>
        <p:spPr bwMode="auto">
          <a:xfrm rot="21334256">
            <a:off x="18303492" y="3213856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31" name="Rectangle 834"/>
          <p:cNvSpPr>
            <a:spLocks noChangeArrowheads="1"/>
          </p:cNvSpPr>
          <p:nvPr/>
        </p:nvSpPr>
        <p:spPr bwMode="auto">
          <a:xfrm rot="21334256">
            <a:off x="19349546" y="4219216"/>
            <a:ext cx="469047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836"/>
          <p:cNvSpPr>
            <a:spLocks noChangeArrowheads="1"/>
          </p:cNvSpPr>
          <p:nvPr/>
        </p:nvSpPr>
        <p:spPr bwMode="auto">
          <a:xfrm rot="21334256">
            <a:off x="15365224" y="3538760"/>
            <a:ext cx="7904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ectangle 843"/>
          <p:cNvSpPr>
            <a:spLocks noChangeArrowheads="1"/>
          </p:cNvSpPr>
          <p:nvPr/>
        </p:nvSpPr>
        <p:spPr bwMode="auto">
          <a:xfrm rot="21334256">
            <a:off x="18957341" y="2783104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845"/>
          <p:cNvSpPr>
            <a:spLocks noChangeArrowheads="1"/>
          </p:cNvSpPr>
          <p:nvPr/>
        </p:nvSpPr>
        <p:spPr bwMode="auto">
          <a:xfrm rot="21334256">
            <a:off x="14140164" y="4013148"/>
            <a:ext cx="5537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847"/>
          <p:cNvSpPr>
            <a:spLocks noChangeArrowheads="1"/>
          </p:cNvSpPr>
          <p:nvPr/>
        </p:nvSpPr>
        <p:spPr bwMode="auto">
          <a:xfrm rot="21334256">
            <a:off x="16249219" y="2774218"/>
            <a:ext cx="5797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852"/>
          <p:cNvSpPr>
            <a:spLocks noChangeArrowheads="1"/>
          </p:cNvSpPr>
          <p:nvPr/>
        </p:nvSpPr>
        <p:spPr bwMode="auto">
          <a:xfrm rot="21334256">
            <a:off x="15396058" y="2313576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860"/>
          <p:cNvSpPr>
            <a:spLocks noChangeArrowheads="1"/>
          </p:cNvSpPr>
          <p:nvPr/>
        </p:nvSpPr>
        <p:spPr bwMode="auto">
          <a:xfrm rot="21334256">
            <a:off x="15857188" y="1577508"/>
            <a:ext cx="6579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862"/>
          <p:cNvSpPr>
            <a:spLocks noChangeArrowheads="1"/>
          </p:cNvSpPr>
          <p:nvPr/>
        </p:nvSpPr>
        <p:spPr bwMode="auto">
          <a:xfrm rot="21334256">
            <a:off x="18413509" y="3573239"/>
            <a:ext cx="636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865"/>
          <p:cNvSpPr>
            <a:spLocks noChangeArrowheads="1"/>
          </p:cNvSpPr>
          <p:nvPr/>
        </p:nvSpPr>
        <p:spPr bwMode="auto">
          <a:xfrm rot="21334256">
            <a:off x="16740497" y="2124676"/>
            <a:ext cx="668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870"/>
          <p:cNvSpPr>
            <a:spLocks noChangeArrowheads="1"/>
          </p:cNvSpPr>
          <p:nvPr/>
        </p:nvSpPr>
        <p:spPr bwMode="auto">
          <a:xfrm rot="21334256">
            <a:off x="17266337" y="3596928"/>
            <a:ext cx="751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879"/>
          <p:cNvSpPr>
            <a:spLocks noChangeArrowheads="1"/>
          </p:cNvSpPr>
          <p:nvPr/>
        </p:nvSpPr>
        <p:spPr bwMode="auto">
          <a:xfrm rot="21334256">
            <a:off x="16524470" y="4570132"/>
            <a:ext cx="9120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895"/>
          <p:cNvSpPr>
            <a:spLocks noChangeArrowheads="1"/>
          </p:cNvSpPr>
          <p:nvPr/>
        </p:nvSpPr>
        <p:spPr bwMode="auto">
          <a:xfrm rot="21334256">
            <a:off x="17806955" y="3420213"/>
            <a:ext cx="50379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904"/>
          <p:cNvSpPr>
            <a:spLocks noChangeArrowheads="1"/>
          </p:cNvSpPr>
          <p:nvPr/>
        </p:nvSpPr>
        <p:spPr bwMode="auto">
          <a:xfrm rot="21334256">
            <a:off x="15419335" y="4786152"/>
            <a:ext cx="7795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915"/>
          <p:cNvSpPr>
            <a:spLocks noChangeArrowheads="1"/>
          </p:cNvSpPr>
          <p:nvPr/>
        </p:nvSpPr>
        <p:spPr bwMode="auto">
          <a:xfrm rot="21334256">
            <a:off x="16375733" y="1758029"/>
            <a:ext cx="6709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953"/>
          <p:cNvSpPr>
            <a:spLocks noChangeArrowheads="1"/>
          </p:cNvSpPr>
          <p:nvPr/>
        </p:nvSpPr>
        <p:spPr bwMode="auto">
          <a:xfrm>
            <a:off x="14114406" y="4283211"/>
            <a:ext cx="9011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960"/>
          <p:cNvSpPr>
            <a:spLocks noChangeArrowheads="1"/>
          </p:cNvSpPr>
          <p:nvPr/>
        </p:nvSpPr>
        <p:spPr bwMode="auto">
          <a:xfrm rot="21334256">
            <a:off x="16180992" y="3976123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976"/>
          <p:cNvSpPr>
            <a:spLocks noChangeArrowheads="1"/>
          </p:cNvSpPr>
          <p:nvPr/>
        </p:nvSpPr>
        <p:spPr bwMode="auto">
          <a:xfrm rot="21334256">
            <a:off x="18875454" y="4034960"/>
            <a:ext cx="666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766"/>
          <p:cNvSpPr>
            <a:spLocks noChangeArrowheads="1"/>
          </p:cNvSpPr>
          <p:nvPr/>
        </p:nvSpPr>
        <p:spPr bwMode="auto">
          <a:xfrm rot="21334256">
            <a:off x="18713375" y="4780184"/>
            <a:ext cx="4777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Rectangle 766"/>
          <p:cNvSpPr>
            <a:spLocks noChangeArrowheads="1"/>
          </p:cNvSpPr>
          <p:nvPr/>
        </p:nvSpPr>
        <p:spPr bwMode="auto">
          <a:xfrm rot="21334256">
            <a:off x="18253339" y="4000672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ectangle 766"/>
          <p:cNvSpPr>
            <a:spLocks noChangeArrowheads="1"/>
          </p:cNvSpPr>
          <p:nvPr/>
        </p:nvSpPr>
        <p:spPr bwMode="auto">
          <a:xfrm rot="21334256">
            <a:off x="17221237" y="4382205"/>
            <a:ext cx="64711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718"/>
          <p:cNvSpPr>
            <a:spLocks noChangeArrowheads="1"/>
          </p:cNvSpPr>
          <p:nvPr/>
        </p:nvSpPr>
        <p:spPr bwMode="auto">
          <a:xfrm rot="21334256">
            <a:off x="19267630" y="5056457"/>
            <a:ext cx="655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Freeform 279"/>
          <p:cNvSpPr>
            <a:spLocks/>
          </p:cNvSpPr>
          <p:nvPr/>
        </p:nvSpPr>
        <p:spPr bwMode="auto">
          <a:xfrm rot="21381802">
            <a:off x="16642226" y="5377337"/>
            <a:ext cx="1857754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63"/>
          <p:cNvSpPr>
            <a:spLocks/>
          </p:cNvSpPr>
          <p:nvPr/>
        </p:nvSpPr>
        <p:spPr bwMode="auto">
          <a:xfrm rot="21334256">
            <a:off x="16702614" y="13057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Freeform 260"/>
          <p:cNvSpPr>
            <a:spLocks/>
          </p:cNvSpPr>
          <p:nvPr/>
        </p:nvSpPr>
        <p:spPr bwMode="auto">
          <a:xfrm rot="21334256">
            <a:off x="17226269" y="1643436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" name="Freeform 255"/>
          <p:cNvSpPr>
            <a:spLocks noEditPoints="1"/>
          </p:cNvSpPr>
          <p:nvPr/>
        </p:nvSpPr>
        <p:spPr bwMode="auto">
          <a:xfrm rot="21334256">
            <a:off x="17969594" y="3021013"/>
            <a:ext cx="9186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3184" y="764704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51662"/>
              </p:ext>
            </p:extLst>
          </p:nvPr>
        </p:nvGraphicFramePr>
        <p:xfrm>
          <a:off x="-6989" y="5733256"/>
          <a:ext cx="3059832" cy="1127541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0478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</a:rPr>
                        <a:t>Темрюкский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</a:rPr>
                        <a:t> район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2" name="Freeform 281"/>
          <p:cNvSpPr>
            <a:spLocks noEditPoints="1"/>
          </p:cNvSpPr>
          <p:nvPr/>
        </p:nvSpPr>
        <p:spPr bwMode="auto">
          <a:xfrm rot="21334256">
            <a:off x="1064686" y="3564918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3"/>
          <p:cNvSpPr>
            <a:spLocks noChangeArrowheads="1"/>
          </p:cNvSpPr>
          <p:nvPr/>
        </p:nvSpPr>
        <p:spPr bwMode="auto">
          <a:xfrm rot="21334256">
            <a:off x="1516234" y="3855674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" name="Picture 3" descr="E:\!!!!!!!ОММиОППМ\осад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" y="2276872"/>
            <a:ext cx="2289517" cy="12871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Рисунок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5384"/>
            <a:ext cx="2270105" cy="11559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  <a:endParaRPr lang="ru-RU" altLang="ru-RU" sz="1000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rgbClr val="FFFFFF"/>
                  </a:solidFill>
                  <a:latin typeface="Times New Roman" pitchFamily="18" charset="0"/>
                </a:rPr>
                <a:t>369 </a:t>
              </a: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392437" y="4725144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8234" name="Picture 57" descr="http://glob-news.ru/uploads/posts/2011-08/1312801729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27612"/>
            <a:ext cx="2405424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ПРИНАДЛЕЖНОСТЬ ЛЕСНЫХ УГОДИЙ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ЧИСТАЯ КАРТА С РЕЛЬЕФОМ об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66"/>
          <p:cNvSpPr txBox="1">
            <a:spLocks noChangeArrowheads="1"/>
          </p:cNvSpPr>
          <p:nvPr/>
        </p:nvSpPr>
        <p:spPr bwMode="auto">
          <a:xfrm>
            <a:off x="1785938" y="1428750"/>
            <a:ext cx="1428750" cy="307975"/>
          </a:xfrm>
          <a:prstGeom prst="rect">
            <a:avLst/>
          </a:prstGeom>
          <a:solidFill>
            <a:srgbClr val="00C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Азовское море</a:t>
            </a:r>
          </a:p>
        </p:txBody>
      </p:sp>
      <p:sp>
        <p:nvSpPr>
          <p:cNvPr id="8" name="Text Box 266"/>
          <p:cNvSpPr txBox="1">
            <a:spLocks noChangeArrowheads="1"/>
          </p:cNvSpPr>
          <p:nvPr/>
        </p:nvSpPr>
        <p:spPr bwMode="auto">
          <a:xfrm>
            <a:off x="7308303" y="3643313"/>
            <a:ext cx="1192759" cy="26151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340" tIns="45674" rIns="91340" bIns="45674">
            <a:spAutoFit/>
          </a:bodyPr>
          <a:lstStyle/>
          <a:p>
            <a:pPr algn="ctr">
              <a:defRPr/>
            </a:pPr>
            <a:r>
              <a:rPr lang="ru-RU" sz="1100" dirty="0" smtClean="0"/>
              <a:t>г. </a:t>
            </a:r>
            <a:r>
              <a:rPr lang="ru-RU" sz="1100" dirty="0"/>
              <a:t>Краснодар</a:t>
            </a:r>
          </a:p>
        </p:txBody>
      </p:sp>
      <p:sp>
        <p:nvSpPr>
          <p:cNvPr id="9" name="Text Box 266"/>
          <p:cNvSpPr txBox="1">
            <a:spLocks noChangeArrowheads="1"/>
          </p:cNvSpPr>
          <p:nvPr/>
        </p:nvSpPr>
        <p:spPr bwMode="auto">
          <a:xfrm>
            <a:off x="3286125" y="4071938"/>
            <a:ext cx="14287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Анапа</a:t>
            </a:r>
          </a:p>
        </p:txBody>
      </p:sp>
      <p:sp>
        <p:nvSpPr>
          <p:cNvPr id="10" name="Text Box 266"/>
          <p:cNvSpPr txBox="1">
            <a:spLocks noChangeArrowheads="1"/>
          </p:cNvSpPr>
          <p:nvPr/>
        </p:nvSpPr>
        <p:spPr bwMode="auto">
          <a:xfrm>
            <a:off x="4500563" y="4786313"/>
            <a:ext cx="2108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Новороссийск</a:t>
            </a:r>
          </a:p>
        </p:txBody>
      </p:sp>
      <p:sp>
        <p:nvSpPr>
          <p:cNvPr id="11" name="Text Box 266"/>
          <p:cNvSpPr txBox="1">
            <a:spLocks noChangeArrowheads="1"/>
          </p:cNvSpPr>
          <p:nvPr/>
        </p:nvSpPr>
        <p:spPr bwMode="auto">
          <a:xfrm>
            <a:off x="5715000" y="5715000"/>
            <a:ext cx="1785938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Геленджик</a:t>
            </a:r>
          </a:p>
        </p:txBody>
      </p:sp>
      <p:sp>
        <p:nvSpPr>
          <p:cNvPr id="12" name="Text Box 266"/>
          <p:cNvSpPr txBox="1">
            <a:spLocks noChangeArrowheads="1"/>
          </p:cNvSpPr>
          <p:nvPr/>
        </p:nvSpPr>
        <p:spPr bwMode="auto">
          <a:xfrm>
            <a:off x="6272213" y="6219825"/>
            <a:ext cx="24574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Туапсинский район</a:t>
            </a:r>
          </a:p>
        </p:txBody>
      </p:sp>
      <p:grpSp>
        <p:nvGrpSpPr>
          <p:cNvPr id="10250" name="Группа 13"/>
          <p:cNvGrpSpPr>
            <a:grpSpLocks/>
          </p:cNvGrpSpPr>
          <p:nvPr/>
        </p:nvGrpSpPr>
        <p:grpSpPr bwMode="auto">
          <a:xfrm>
            <a:off x="2714625" y="4000500"/>
            <a:ext cx="414338" cy="400050"/>
            <a:chOff x="-1005681" y="3266281"/>
            <a:chExt cx="414038" cy="400616"/>
          </a:xfrm>
        </p:grpSpPr>
        <p:sp>
          <p:nvSpPr>
            <p:cNvPr id="10338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9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40" name="Object 8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7" name="Clip" r:id="rId5" imgW="7037388" imgH="6438900" progId="MS_ClipArt_Gallery.2">
                    <p:embed/>
                  </p:oleObj>
                </mc:Choice>
                <mc:Fallback>
                  <p:oleObj name="Clip" r:id="rId5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1" name="Группа 17"/>
          <p:cNvGrpSpPr>
            <a:grpSpLocks/>
          </p:cNvGrpSpPr>
          <p:nvPr/>
        </p:nvGrpSpPr>
        <p:grpSpPr bwMode="auto">
          <a:xfrm>
            <a:off x="4000500" y="4786313"/>
            <a:ext cx="414338" cy="400050"/>
            <a:chOff x="-1005681" y="3266281"/>
            <a:chExt cx="414038" cy="400616"/>
          </a:xfrm>
        </p:grpSpPr>
        <p:sp>
          <p:nvSpPr>
            <p:cNvPr id="10335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6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7" name="Object 3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8" name="Clip" r:id="rId7" imgW="7037388" imgH="6438900" progId="MS_ClipArt_Gallery.2">
                    <p:embed/>
                  </p:oleObj>
                </mc:Choice>
                <mc:Fallback>
                  <p:oleObj name="Clip" r:id="rId7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2" name="Группа 21"/>
          <p:cNvGrpSpPr>
            <a:grpSpLocks/>
          </p:cNvGrpSpPr>
          <p:nvPr/>
        </p:nvGrpSpPr>
        <p:grpSpPr bwMode="auto">
          <a:xfrm>
            <a:off x="5214938" y="5715000"/>
            <a:ext cx="414337" cy="400050"/>
            <a:chOff x="-1005681" y="3266281"/>
            <a:chExt cx="414038" cy="400616"/>
          </a:xfrm>
        </p:grpSpPr>
        <p:sp>
          <p:nvSpPr>
            <p:cNvPr id="10332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3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4" name="Object 5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9" name="Clip" r:id="rId8" imgW="7037388" imgH="6438900" progId="MS_ClipArt_Gallery.2">
                    <p:embed/>
                  </p:oleObj>
                </mc:Choice>
                <mc:Fallback>
                  <p:oleObj name="Clip" r:id="rId8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3" name="Группа 25"/>
          <p:cNvGrpSpPr>
            <a:grpSpLocks/>
          </p:cNvGrpSpPr>
          <p:nvPr/>
        </p:nvGrpSpPr>
        <p:grpSpPr bwMode="auto">
          <a:xfrm>
            <a:off x="5929313" y="6386513"/>
            <a:ext cx="414337" cy="400050"/>
            <a:chOff x="-1005681" y="3266281"/>
            <a:chExt cx="414038" cy="400616"/>
          </a:xfrm>
        </p:grpSpPr>
        <p:sp>
          <p:nvSpPr>
            <p:cNvPr id="10329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0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1" name="Object 6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0" name="Clip" r:id="rId9" imgW="7037388" imgH="6438900" progId="MS_ClipArt_Gallery.2">
                    <p:embed/>
                  </p:oleObj>
                </mc:Choice>
                <mc:Fallback>
                  <p:oleObj name="Clip" r:id="rId9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4" name="Group 26"/>
          <p:cNvGrpSpPr>
            <a:grpSpLocks/>
          </p:cNvGrpSpPr>
          <p:nvPr/>
        </p:nvGrpSpPr>
        <p:grpSpPr bwMode="auto">
          <a:xfrm>
            <a:off x="8601075" y="3571875"/>
            <a:ext cx="542925" cy="520700"/>
            <a:chOff x="4767" y="2976"/>
            <a:chExt cx="657" cy="576"/>
          </a:xfrm>
        </p:grpSpPr>
        <p:grpSp>
          <p:nvGrpSpPr>
            <p:cNvPr id="10319" name="Group 27"/>
            <p:cNvGrpSpPr>
              <a:grpSpLocks/>
            </p:cNvGrpSpPr>
            <p:nvPr/>
          </p:nvGrpSpPr>
          <p:grpSpPr bwMode="auto">
            <a:xfrm>
              <a:off x="4800" y="2971"/>
              <a:ext cx="624" cy="575"/>
              <a:chOff x="384" y="4176"/>
              <a:chExt cx="1040" cy="1111"/>
            </a:xfrm>
          </p:grpSpPr>
          <p:sp>
            <p:nvSpPr>
              <p:cNvPr id="10321" name="Freeform 28"/>
              <p:cNvSpPr>
                <a:spLocks/>
              </p:cNvSpPr>
              <p:nvPr/>
            </p:nvSpPr>
            <p:spPr bwMode="auto">
              <a:xfrm>
                <a:off x="384" y="4176"/>
                <a:ext cx="1040" cy="552"/>
              </a:xfrm>
              <a:custGeom>
                <a:avLst/>
                <a:gdLst>
                  <a:gd name="T0" fmla="*/ 2 w 1040"/>
                  <a:gd name="T1" fmla="*/ 0 h 552"/>
                  <a:gd name="T2" fmla="*/ 40 w 1040"/>
                  <a:gd name="T3" fmla="*/ 0 h 552"/>
                  <a:gd name="T4" fmla="*/ 816 w 1040"/>
                  <a:gd name="T5" fmla="*/ 0 h 552"/>
                  <a:gd name="T6" fmla="*/ 1040 w 1040"/>
                  <a:gd name="T7" fmla="*/ 552 h 552"/>
                  <a:gd name="T8" fmla="*/ 0 w 1040"/>
                  <a:gd name="T9" fmla="*/ 552 h 552"/>
                  <a:gd name="T10" fmla="*/ 2 w 1040"/>
                  <a:gd name="T11" fmla="*/ 0 h 5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0"/>
                  <a:gd name="T19" fmla="*/ 0 h 552"/>
                  <a:gd name="T20" fmla="*/ 1040 w 1040"/>
                  <a:gd name="T21" fmla="*/ 552 h 5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0" h="552">
                    <a:moveTo>
                      <a:pt x="2" y="0"/>
                    </a:moveTo>
                    <a:cubicBezTo>
                      <a:pt x="15" y="0"/>
                      <a:pt x="27" y="0"/>
                      <a:pt x="40" y="0"/>
                    </a:cubicBezTo>
                    <a:lnTo>
                      <a:pt x="816" y="0"/>
                    </a:lnTo>
                    <a:lnTo>
                      <a:pt x="1040" y="552"/>
                    </a:lnTo>
                    <a:lnTo>
                      <a:pt x="0" y="552"/>
                    </a:lnTo>
                    <a:lnTo>
                      <a:pt x="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5000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2" name="Line 29"/>
              <p:cNvSpPr>
                <a:spLocks noChangeShapeType="1"/>
              </p:cNvSpPr>
              <p:nvPr/>
            </p:nvSpPr>
            <p:spPr bwMode="auto">
              <a:xfrm>
                <a:off x="384" y="4304"/>
                <a:ext cx="86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3" name="Line 30"/>
              <p:cNvSpPr>
                <a:spLocks noChangeShapeType="1"/>
              </p:cNvSpPr>
              <p:nvPr/>
            </p:nvSpPr>
            <p:spPr bwMode="auto">
              <a:xfrm>
                <a:off x="384" y="4608"/>
                <a:ext cx="979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24" name="Group 31"/>
              <p:cNvGrpSpPr>
                <a:grpSpLocks/>
              </p:cNvGrpSpPr>
              <p:nvPr/>
            </p:nvGrpSpPr>
            <p:grpSpPr bwMode="auto">
              <a:xfrm>
                <a:off x="384" y="4176"/>
                <a:ext cx="1036" cy="1111"/>
                <a:chOff x="-1228" y="3317"/>
                <a:chExt cx="1036" cy="1111"/>
              </a:xfrm>
            </p:grpSpPr>
            <p:sp>
              <p:nvSpPr>
                <p:cNvPr id="10325" name="Line 32"/>
                <p:cNvSpPr>
                  <a:spLocks noChangeShapeType="1"/>
                </p:cNvSpPr>
                <p:nvPr/>
              </p:nvSpPr>
              <p:spPr bwMode="auto">
                <a:xfrm>
                  <a:off x="-422" y="3317"/>
                  <a:ext cx="230" cy="55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6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-1228" y="3872"/>
                  <a:ext cx="1036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7" name="Line 34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1" cy="111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8" name="Line 35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806" cy="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320" name="Text Box 36"/>
            <p:cNvSpPr txBox="1">
              <a:spLocks noChangeArrowheads="1"/>
            </p:cNvSpPr>
            <p:nvPr/>
          </p:nvSpPr>
          <p:spPr bwMode="auto">
            <a:xfrm>
              <a:off x="4767" y="3057"/>
              <a:ext cx="54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8583" tIns="29291" rIns="58583" bIns="29291">
              <a:spAutoFit/>
            </a:bodyPr>
            <a:lstStyle>
              <a:lvl1pPr defTabSz="584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700" b="1">
                  <a:latin typeface="Arial" charset="0"/>
                </a:rPr>
                <a:t>ГУ МЧС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 rot="2396984">
            <a:off x="2514600" y="5372100"/>
            <a:ext cx="1001713" cy="185738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2396984">
            <a:off x="4259263" y="6210300"/>
            <a:ext cx="1428750" cy="214313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 flipH="1">
            <a:off x="1020763" y="4090988"/>
            <a:ext cx="2905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017588" y="172561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255713" y="1778000"/>
            <a:ext cx="1587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614613"/>
            <a:ext cx="4032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420 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250950" y="2898775"/>
            <a:ext cx="3175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1020763" y="288766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Text Box 29"/>
          <p:cNvSpPr txBox="1">
            <a:spLocks noChangeArrowheads="1"/>
          </p:cNvSpPr>
          <p:nvPr/>
        </p:nvSpPr>
        <p:spPr bwMode="auto">
          <a:xfrm>
            <a:off x="1117600" y="3813175"/>
            <a:ext cx="447675" cy="1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 179км</a:t>
            </a:r>
            <a:endParaRPr lang="ru-RU" altLang="ru-RU" sz="1700">
              <a:latin typeface="Arial" charset="0"/>
            </a:endParaRPr>
          </a:p>
        </p:txBody>
      </p:sp>
      <p:grpSp>
        <p:nvGrpSpPr>
          <p:cNvPr id="10264" name="Group 146"/>
          <p:cNvGrpSpPr>
            <a:grpSpLocks/>
          </p:cNvGrpSpPr>
          <p:nvPr/>
        </p:nvGrpSpPr>
        <p:grpSpPr bwMode="auto">
          <a:xfrm>
            <a:off x="52388" y="3149600"/>
            <a:ext cx="1050925" cy="1093788"/>
            <a:chOff x="33" y="2195"/>
            <a:chExt cx="662" cy="689"/>
          </a:xfrm>
        </p:grpSpPr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33" y="2195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10306" name="Object 9"/>
            <p:cNvGraphicFramePr>
              <a:graphicFrameLocks/>
            </p:cNvGraphicFramePr>
            <p:nvPr/>
          </p:nvGraphicFramePr>
          <p:xfrm>
            <a:off x="89" y="2552"/>
            <a:ext cx="175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" name="Clip" r:id="rId10" imgW="1848520" imgH="2286519" progId="MS_ClipArt_Gallery.2">
                    <p:embed/>
                  </p:oleObj>
                </mc:Choice>
                <mc:Fallback>
                  <p:oleObj name="Clip" r:id="rId10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552"/>
                          <a:ext cx="175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07" name="Group 32"/>
            <p:cNvGrpSpPr>
              <a:grpSpLocks/>
            </p:cNvGrpSpPr>
            <p:nvPr/>
          </p:nvGrpSpPr>
          <p:grpSpPr bwMode="auto">
            <a:xfrm>
              <a:off x="118" y="2281"/>
              <a:ext cx="264" cy="313"/>
              <a:chOff x="240" y="2406"/>
              <a:chExt cx="417" cy="432"/>
            </a:xfrm>
          </p:grpSpPr>
          <p:sp>
            <p:nvSpPr>
              <p:cNvPr id="10312" name="Text Box 33"/>
              <p:cNvSpPr txBox="1">
                <a:spLocks noChangeArrowheads="1"/>
              </p:cNvSpPr>
              <p:nvPr/>
            </p:nvSpPr>
            <p:spPr bwMode="auto">
              <a:xfrm>
                <a:off x="240" y="2406"/>
                <a:ext cx="390" cy="171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421" tIns="30709" rIns="61421" bIns="30709">
                <a:spAutoFit/>
              </a:bodyPr>
              <a:lstStyle>
                <a:lvl1pPr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614363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ГУ МЧС</a:t>
                </a:r>
                <a:endParaRPr lang="ru-RU" altLang="ru-RU" sz="800">
                  <a:latin typeface="Arial" charset="0"/>
                </a:endParaRPr>
              </a:p>
            </p:txBody>
          </p:sp>
          <p:sp>
            <p:nvSpPr>
              <p:cNvPr id="10313" name="Line 34"/>
              <p:cNvSpPr>
                <a:spLocks noChangeShapeType="1"/>
              </p:cNvSpPr>
              <p:nvPr/>
            </p:nvSpPr>
            <p:spPr bwMode="auto">
              <a:xfrm flipH="1">
                <a:off x="299" y="2452"/>
                <a:ext cx="2" cy="3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4" name="Line 35"/>
              <p:cNvSpPr>
                <a:spLocks noChangeShapeType="1"/>
              </p:cNvSpPr>
              <p:nvPr/>
            </p:nvSpPr>
            <p:spPr bwMode="auto">
              <a:xfrm flipV="1">
                <a:off x="301" y="2596"/>
                <a:ext cx="35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5" name="Line 36"/>
              <p:cNvSpPr>
                <a:spLocks noChangeShapeType="1"/>
              </p:cNvSpPr>
              <p:nvPr/>
            </p:nvSpPr>
            <p:spPr bwMode="auto">
              <a:xfrm flipV="1">
                <a:off x="301" y="2563"/>
                <a:ext cx="33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6" name="Line 37"/>
              <p:cNvSpPr>
                <a:spLocks noChangeShapeType="1"/>
              </p:cNvSpPr>
              <p:nvPr/>
            </p:nvSpPr>
            <p:spPr bwMode="auto">
              <a:xfrm flipV="1">
                <a:off x="299" y="2454"/>
                <a:ext cx="286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7" name="Line 38"/>
              <p:cNvSpPr>
                <a:spLocks noChangeShapeType="1"/>
              </p:cNvSpPr>
              <p:nvPr/>
            </p:nvSpPr>
            <p:spPr bwMode="auto">
              <a:xfrm flipV="1">
                <a:off x="301" y="2488"/>
                <a:ext cx="30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8" name="Line 39"/>
              <p:cNvSpPr>
                <a:spLocks noChangeShapeType="1"/>
              </p:cNvSpPr>
              <p:nvPr/>
            </p:nvSpPr>
            <p:spPr bwMode="auto">
              <a:xfrm>
                <a:off x="585" y="2454"/>
                <a:ext cx="72" cy="13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308" name="Group 40"/>
            <p:cNvGrpSpPr>
              <a:grpSpLocks/>
            </p:cNvGrpSpPr>
            <p:nvPr/>
          </p:nvGrpSpPr>
          <p:grpSpPr bwMode="auto">
            <a:xfrm>
              <a:off x="583" y="2753"/>
              <a:ext cx="81" cy="70"/>
              <a:chOff x="6078" y="1964"/>
              <a:chExt cx="129" cy="96"/>
            </a:xfrm>
          </p:grpSpPr>
          <p:sp>
            <p:nvSpPr>
              <p:cNvPr id="10310" name="Oval 41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11" name="Rectangle 42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309" name="Text Box 43"/>
            <p:cNvSpPr txBox="1">
              <a:spLocks noChangeArrowheads="1"/>
            </p:cNvSpPr>
            <p:nvPr/>
          </p:nvSpPr>
          <p:spPr bwMode="auto">
            <a:xfrm>
              <a:off x="250" y="2731"/>
              <a:ext cx="335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421" tIns="30709" rIns="61421" bIns="30709">
              <a:spAutoFit/>
            </a:bodyPr>
            <a:lstStyle>
              <a:lvl1pPr defTabSz="6143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143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143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143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143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600" u="sng">
                  <a:latin typeface="Arial" charset="0"/>
                </a:rPr>
                <a:t>Краснодар</a:t>
              </a:r>
            </a:p>
          </p:txBody>
        </p:sp>
      </p:grpSp>
      <p:grpSp>
        <p:nvGrpSpPr>
          <p:cNvPr id="10265" name="Group 44"/>
          <p:cNvGrpSpPr>
            <a:grpSpLocks/>
          </p:cNvGrpSpPr>
          <p:nvPr/>
        </p:nvGrpSpPr>
        <p:grpSpPr bwMode="auto">
          <a:xfrm>
            <a:off x="200025" y="798513"/>
            <a:ext cx="717550" cy="536575"/>
            <a:chOff x="2105" y="2742"/>
            <a:chExt cx="460" cy="337"/>
          </a:xfrm>
        </p:grpSpPr>
        <p:grpSp>
          <p:nvGrpSpPr>
            <p:cNvPr id="10298" name="Group 45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0300" name="Group 46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0303" name="Freeform 47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4" name="Freeform 48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301" name="Oval 49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02" name="Oval 50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pic>
          <p:nvPicPr>
            <p:cNvPr id="10299" name="Picture 51" descr="флаг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6" name="Group 147"/>
          <p:cNvGrpSpPr>
            <a:grpSpLocks/>
          </p:cNvGrpSpPr>
          <p:nvPr/>
        </p:nvGrpSpPr>
        <p:grpSpPr bwMode="auto">
          <a:xfrm>
            <a:off x="52388" y="785813"/>
            <a:ext cx="1050925" cy="1093787"/>
            <a:chOff x="33" y="706"/>
            <a:chExt cx="662" cy="68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3" y="706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91" name="Group 12"/>
            <p:cNvGrpSpPr>
              <a:grpSpLocks/>
            </p:cNvGrpSpPr>
            <p:nvPr/>
          </p:nvGrpSpPr>
          <p:grpSpPr bwMode="auto">
            <a:xfrm>
              <a:off x="551" y="1264"/>
              <a:ext cx="83" cy="70"/>
              <a:chOff x="6078" y="926"/>
              <a:chExt cx="129" cy="96"/>
            </a:xfrm>
          </p:grpSpPr>
          <p:sp>
            <p:nvSpPr>
              <p:cNvPr id="10296" name="Oval 13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97" name="Rectangle 14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92" name="Rectangle 15"/>
            <p:cNvSpPr>
              <a:spLocks noChangeArrowheads="1"/>
            </p:cNvSpPr>
            <p:nvPr/>
          </p:nvSpPr>
          <p:spPr bwMode="auto">
            <a:xfrm>
              <a:off x="66" y="1237"/>
              <a:ext cx="451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>
                  <a:latin typeface="Arial" charset="0"/>
                </a:rPr>
                <a:t>аэр. Жуковский</a:t>
              </a:r>
            </a:p>
          </p:txBody>
        </p:sp>
        <p:sp>
          <p:nvSpPr>
            <p:cNvPr id="10293" name="Rectangle 16"/>
            <p:cNvSpPr>
              <a:spLocks noChangeArrowheads="1"/>
            </p:cNvSpPr>
            <p:nvPr/>
          </p:nvSpPr>
          <p:spPr bwMode="auto">
            <a:xfrm>
              <a:off x="286" y="1050"/>
              <a:ext cx="289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МОСКВА</a:t>
              </a:r>
            </a:p>
          </p:txBody>
        </p:sp>
        <p:graphicFrame>
          <p:nvGraphicFramePr>
            <p:cNvPr id="10294" name="Object 10"/>
            <p:cNvGraphicFramePr>
              <a:graphicFrameLocks/>
            </p:cNvGraphicFramePr>
            <p:nvPr/>
          </p:nvGraphicFramePr>
          <p:xfrm>
            <a:off x="98" y="1003"/>
            <a:ext cx="17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" name="Clip" r:id="rId13" imgW="1848520" imgH="2286519" progId="MS_ClipArt_Gallery.2">
                    <p:embed/>
                  </p:oleObj>
                </mc:Choice>
                <mc:Fallback>
                  <p:oleObj name="Clip" r:id="rId13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1003"/>
                          <a:ext cx="174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64" y="796"/>
              <a:ext cx="407" cy="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617538">
                <a:defRPr/>
              </a:pPr>
              <a:r>
                <a: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sz="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МЧС России</a:t>
              </a:r>
            </a:p>
          </p:txBody>
        </p:sp>
      </p:grpSp>
      <p:grpSp>
        <p:nvGrpSpPr>
          <p:cNvPr id="10267" name="Group 148"/>
          <p:cNvGrpSpPr>
            <a:grpSpLocks/>
          </p:cNvGrpSpPr>
          <p:nvPr/>
        </p:nvGrpSpPr>
        <p:grpSpPr bwMode="auto">
          <a:xfrm>
            <a:off x="52388" y="1947863"/>
            <a:ext cx="1050925" cy="1092200"/>
            <a:chOff x="33" y="1438"/>
            <a:chExt cx="662" cy="688"/>
          </a:xfrm>
        </p:grpSpPr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33" y="1438"/>
              <a:ext cx="662" cy="6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75" name="Group 23"/>
            <p:cNvGrpSpPr>
              <a:grpSpLocks/>
            </p:cNvGrpSpPr>
            <p:nvPr/>
          </p:nvGrpSpPr>
          <p:grpSpPr bwMode="auto">
            <a:xfrm>
              <a:off x="551" y="1996"/>
              <a:ext cx="83" cy="68"/>
              <a:chOff x="6078" y="1964"/>
              <a:chExt cx="129" cy="96"/>
            </a:xfrm>
          </p:grpSpPr>
          <p:sp>
            <p:nvSpPr>
              <p:cNvPr id="10288" name="Oval 24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89" name="Rectangle 25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76" name="Rectangle 26"/>
            <p:cNvSpPr>
              <a:spLocks noChangeArrowheads="1"/>
            </p:cNvSpPr>
            <p:nvPr/>
          </p:nvSpPr>
          <p:spPr bwMode="auto">
            <a:xfrm>
              <a:off x="64" y="1960"/>
              <a:ext cx="456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Ростов-на-Дону</a:t>
              </a:r>
            </a:p>
          </p:txBody>
        </p:sp>
        <p:graphicFrame>
          <p:nvGraphicFramePr>
            <p:cNvPr id="10277" name="Object 11"/>
            <p:cNvGraphicFramePr>
              <a:graphicFrameLocks/>
            </p:cNvGraphicFramePr>
            <p:nvPr/>
          </p:nvGraphicFramePr>
          <p:xfrm>
            <a:off x="66" y="1742"/>
            <a:ext cx="176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" name="Clip" r:id="rId14" imgW="1848520" imgH="2286519" progId="MS_ClipArt_Gallery.2">
                    <p:embed/>
                  </p:oleObj>
                </mc:Choice>
                <mc:Fallback>
                  <p:oleObj name="Clip" r:id="rId14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" y="1742"/>
                          <a:ext cx="176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78" name="Group 53"/>
            <p:cNvGrpSpPr>
              <a:grpSpLocks/>
            </p:cNvGrpSpPr>
            <p:nvPr/>
          </p:nvGrpSpPr>
          <p:grpSpPr bwMode="auto">
            <a:xfrm>
              <a:off x="74" y="1522"/>
              <a:ext cx="537" cy="220"/>
              <a:chOff x="2306" y="1510"/>
              <a:chExt cx="414" cy="177"/>
            </a:xfrm>
          </p:grpSpPr>
          <p:grpSp>
            <p:nvGrpSpPr>
              <p:cNvPr id="10279" name="Group 54"/>
              <p:cNvGrpSpPr>
                <a:grpSpLocks/>
              </p:cNvGrpSpPr>
              <p:nvPr/>
            </p:nvGrpSpPr>
            <p:grpSpPr bwMode="auto">
              <a:xfrm>
                <a:off x="2362" y="1510"/>
                <a:ext cx="251" cy="177"/>
                <a:chOff x="2244" y="1133"/>
                <a:chExt cx="454" cy="435"/>
              </a:xfrm>
            </p:grpSpPr>
            <p:grpSp>
              <p:nvGrpSpPr>
                <p:cNvPr id="10281" name="Group 55"/>
                <p:cNvGrpSpPr>
                  <a:grpSpLocks/>
                </p:cNvGrpSpPr>
                <p:nvPr/>
              </p:nvGrpSpPr>
              <p:grpSpPr bwMode="auto">
                <a:xfrm>
                  <a:off x="2244" y="1162"/>
                  <a:ext cx="38" cy="406"/>
                  <a:chOff x="3364" y="1709"/>
                  <a:chExt cx="33" cy="406"/>
                </a:xfrm>
              </p:grpSpPr>
              <p:grpSp>
                <p:nvGrpSpPr>
                  <p:cNvPr id="10283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64" y="1709"/>
                    <a:ext cx="32" cy="406"/>
                    <a:chOff x="901" y="2135"/>
                    <a:chExt cx="156" cy="3009"/>
                  </a:xfrm>
                </p:grpSpPr>
                <p:sp>
                  <p:nvSpPr>
                    <p:cNvPr id="10286" name="Freeform 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73" y="2135"/>
                      <a:ext cx="84" cy="3001"/>
                    </a:xfrm>
                    <a:custGeom>
                      <a:avLst/>
                      <a:gdLst>
                        <a:gd name="T0" fmla="*/ 41 w 84"/>
                        <a:gd name="T1" fmla="*/ 0 h 3001"/>
                        <a:gd name="T2" fmla="*/ 83 w 84"/>
                        <a:gd name="T3" fmla="*/ 0 h 3001"/>
                        <a:gd name="T4" fmla="*/ 83 w 84"/>
                        <a:gd name="T5" fmla="*/ 3000 h 3001"/>
                        <a:gd name="T6" fmla="*/ 0 w 84"/>
                        <a:gd name="T7" fmla="*/ 3000 h 3001"/>
                        <a:gd name="T8" fmla="*/ 41 w 84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4"/>
                        <a:gd name="T16" fmla="*/ 0 h 3001"/>
                        <a:gd name="T17" fmla="*/ 84 w 84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4" h="3001">
                          <a:moveTo>
                            <a:pt x="41" y="0"/>
                          </a:moveTo>
                          <a:lnTo>
                            <a:pt x="83" y="0"/>
                          </a:lnTo>
                          <a:lnTo>
                            <a:pt x="83" y="3000"/>
                          </a:lnTo>
                          <a:lnTo>
                            <a:pt x="0" y="3000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9933"/>
                        </a:gs>
                        <a:gs pos="100000">
                          <a:srgbClr val="7A7A29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87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01" y="2143"/>
                      <a:ext cx="121" cy="3001"/>
                    </a:xfrm>
                    <a:custGeom>
                      <a:avLst/>
                      <a:gdLst>
                        <a:gd name="T0" fmla="*/ 57 w 121"/>
                        <a:gd name="T1" fmla="*/ 0 h 3001"/>
                        <a:gd name="T2" fmla="*/ 111 w 121"/>
                        <a:gd name="T3" fmla="*/ 0 h 3001"/>
                        <a:gd name="T4" fmla="*/ 120 w 121"/>
                        <a:gd name="T5" fmla="*/ 3000 h 3001"/>
                        <a:gd name="T6" fmla="*/ 0 w 121"/>
                        <a:gd name="T7" fmla="*/ 3000 h 3001"/>
                        <a:gd name="T8" fmla="*/ 57 w 121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3001"/>
                        <a:gd name="T17" fmla="*/ 121 w 121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3001">
                          <a:moveTo>
                            <a:pt x="57" y="0"/>
                          </a:moveTo>
                          <a:lnTo>
                            <a:pt x="111" y="0"/>
                          </a:lnTo>
                          <a:lnTo>
                            <a:pt x="120" y="3000"/>
                          </a:lnTo>
                          <a:lnTo>
                            <a:pt x="0" y="3000"/>
                          </a:lnTo>
                          <a:lnTo>
                            <a:pt x="57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663300"/>
                        </a:gs>
                        <a:gs pos="100000">
                          <a:srgbClr val="522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0284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3" y="1940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0285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8" y="1722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pic>
              <p:nvPicPr>
                <p:cNvPr id="10282" name="Picture 61" descr="флаг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5" y="1133"/>
                  <a:ext cx="453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3" name="Text Box 62"/>
              <p:cNvSpPr txBox="1">
                <a:spLocks noChangeArrowheads="1"/>
              </p:cNvSpPr>
              <p:nvPr/>
            </p:nvSpPr>
            <p:spPr bwMode="auto">
              <a:xfrm>
                <a:off x="2306" y="1548"/>
                <a:ext cx="414" cy="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617538">
                  <a:defRPr/>
                </a:pPr>
                <a:r>
                  <a:rPr lang="ru-RU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ГУ по РО</a:t>
                </a:r>
                <a:endPara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10268" name="Text Box 167"/>
          <p:cNvSpPr txBox="1">
            <a:spLocks noChangeArrowheads="1"/>
          </p:cNvSpPr>
          <p:nvPr/>
        </p:nvSpPr>
        <p:spPr bwMode="auto">
          <a:xfrm>
            <a:off x="1114425" y="1547813"/>
            <a:ext cx="5048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1520 км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70" name="AutoShape 182"/>
          <p:cNvSpPr>
            <a:spLocks noChangeArrowheads="1"/>
          </p:cNvSpPr>
          <p:nvPr/>
        </p:nvSpPr>
        <p:spPr bwMode="auto">
          <a:xfrm>
            <a:off x="1811338" y="6100763"/>
            <a:ext cx="1785937" cy="285750"/>
          </a:xfrm>
          <a:prstGeom prst="wedgeRectCallout">
            <a:avLst>
              <a:gd name="adj1" fmla="val 5167"/>
              <a:gd name="adj2" fmla="val -256449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Arial" charset="0"/>
            </a:endParaRPr>
          </a:p>
        </p:txBody>
      </p:sp>
      <p:sp>
        <p:nvSpPr>
          <p:cNvPr id="10271" name="AutoShape 182"/>
          <p:cNvSpPr>
            <a:spLocks noChangeArrowheads="1"/>
          </p:cNvSpPr>
          <p:nvPr/>
        </p:nvSpPr>
        <p:spPr bwMode="auto">
          <a:xfrm>
            <a:off x="1785938" y="6072188"/>
            <a:ext cx="1785937" cy="285750"/>
          </a:xfrm>
          <a:prstGeom prst="wedgeRectCallout">
            <a:avLst>
              <a:gd name="adj1" fmla="val 126056"/>
              <a:gd name="adj2" fmla="val 85773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</a:t>
            </a:r>
          </a:p>
        </p:txBody>
      </p:sp>
      <p:pic>
        <p:nvPicPr>
          <p:cNvPr id="10273" name="Picture 108" descr="https://encrypted-tbn3.gstatic.com/images?q=tbn:ANd9GcStCVj9dFNhF_XsMQ8hfJNML3Ar0HW6VyIZO6xQS89kjKImrq_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1" y="749302"/>
            <a:ext cx="324965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НА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ЧЕРНОМОРСКОМ ПОБЕРЕЖЬЕ КРАСНОДАРСКОГО КРАЯ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694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0" y="981075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2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1" name="Group 48"/>
          <p:cNvGrpSpPr>
            <a:grpSpLocks/>
          </p:cNvGrpSpPr>
          <p:nvPr/>
        </p:nvGrpSpPr>
        <p:grpSpPr bwMode="auto">
          <a:xfrm>
            <a:off x="7572375" y="5516563"/>
            <a:ext cx="207963" cy="233362"/>
            <a:chOff x="3168" y="192"/>
            <a:chExt cx="528" cy="672"/>
          </a:xfrm>
        </p:grpSpPr>
        <p:sp>
          <p:nvSpPr>
            <p:cNvPr id="11388" name="Line 49"/>
            <p:cNvSpPr>
              <a:spLocks noChangeShapeType="1"/>
            </p:cNvSpPr>
            <p:nvPr/>
          </p:nvSpPr>
          <p:spPr bwMode="auto">
            <a:xfrm>
              <a:off x="3168" y="192"/>
              <a:ext cx="0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89" name="Line 50"/>
            <p:cNvSpPr>
              <a:spLocks noChangeShapeType="1"/>
            </p:cNvSpPr>
            <p:nvPr/>
          </p:nvSpPr>
          <p:spPr bwMode="auto">
            <a:xfrm>
              <a:off x="3168" y="192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0" name="Line 51"/>
            <p:cNvSpPr>
              <a:spLocks noChangeShapeType="1"/>
            </p:cNvSpPr>
            <p:nvPr/>
          </p:nvSpPr>
          <p:spPr bwMode="auto">
            <a:xfrm flipV="1">
              <a:off x="3168" y="480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1" name="Line 52"/>
            <p:cNvSpPr>
              <a:spLocks noChangeShapeType="1"/>
            </p:cNvSpPr>
            <p:nvPr/>
          </p:nvSpPr>
          <p:spPr bwMode="auto">
            <a:xfrm>
              <a:off x="3696" y="288"/>
              <a:ext cx="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Freeform 53"/>
          <p:cNvSpPr>
            <a:spLocks/>
          </p:cNvSpPr>
          <p:nvPr/>
        </p:nvSpPr>
        <p:spPr bwMode="auto">
          <a:xfrm>
            <a:off x="7578725" y="5526088"/>
            <a:ext cx="192088" cy="115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5276" tIns="32639" rIns="65276" bIns="32639"/>
          <a:lstStyle/>
          <a:p>
            <a:endParaRPr lang="ru-RU"/>
          </a:p>
        </p:txBody>
      </p:sp>
      <p:sp>
        <p:nvSpPr>
          <p:cNvPr id="11273" name="Text Box 54"/>
          <p:cNvSpPr txBox="1">
            <a:spLocks noChangeArrowheads="1"/>
          </p:cNvSpPr>
          <p:nvPr/>
        </p:nvSpPr>
        <p:spPr bwMode="auto">
          <a:xfrm>
            <a:off x="7524750" y="5516563"/>
            <a:ext cx="2460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571" tIns="21787" rIns="43571" bIns="21787">
            <a:spAutoFit/>
          </a:bodyPr>
          <a:lstStyle>
            <a:lvl1pPr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>
                <a:latin typeface="Arial" charset="0"/>
              </a:rPr>
              <a:t> ПЧ</a:t>
            </a:r>
            <a:endParaRPr lang="ru-RU" altLang="ru-RU" sz="1300">
              <a:latin typeface="Arial" charset="0"/>
            </a:endParaRPr>
          </a:p>
        </p:txBody>
      </p: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38" y="2420938"/>
            <a:ext cx="257175" cy="233362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3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2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7" name="Group 397"/>
          <p:cNvGrpSpPr>
            <a:grpSpLocks/>
          </p:cNvGrpSpPr>
          <p:nvPr/>
        </p:nvGrpSpPr>
        <p:grpSpPr bwMode="auto">
          <a:xfrm>
            <a:off x="7308850" y="5229225"/>
            <a:ext cx="255588" cy="233363"/>
            <a:chOff x="578" y="-479"/>
            <a:chExt cx="226" cy="206"/>
          </a:xfrm>
        </p:grpSpPr>
        <p:grpSp>
          <p:nvGrpSpPr>
            <p:cNvPr id="1136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6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3" y="3573463"/>
            <a:ext cx="255587" cy="233362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9" name="Group 397"/>
          <p:cNvGrpSpPr>
            <a:grpSpLocks/>
          </p:cNvGrpSpPr>
          <p:nvPr/>
        </p:nvGrpSpPr>
        <p:grpSpPr bwMode="auto">
          <a:xfrm>
            <a:off x="7740650" y="4652963"/>
            <a:ext cx="255588" cy="233362"/>
            <a:chOff x="578" y="-479"/>
            <a:chExt cx="226" cy="206"/>
          </a:xfrm>
        </p:grpSpPr>
        <p:grpSp>
          <p:nvGrpSpPr>
            <p:cNvPr id="1134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80" name="Group 397"/>
          <p:cNvGrpSpPr>
            <a:grpSpLocks/>
          </p:cNvGrpSpPr>
          <p:nvPr/>
        </p:nvGrpSpPr>
        <p:grpSpPr bwMode="auto">
          <a:xfrm>
            <a:off x="7524750" y="4365625"/>
            <a:ext cx="255588" cy="233363"/>
            <a:chOff x="578" y="-479"/>
            <a:chExt cx="226" cy="206"/>
          </a:xfrm>
        </p:grpSpPr>
        <p:grpSp>
          <p:nvGrpSpPr>
            <p:cNvPr id="1133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38" y="2103438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Rectangle 111"/>
          <p:cNvSpPr>
            <a:spLocks noChangeArrowheads="1"/>
          </p:cNvSpPr>
          <p:nvPr/>
        </p:nvSpPr>
        <p:spPr bwMode="auto">
          <a:xfrm>
            <a:off x="0" y="692150"/>
            <a:ext cx="2484438" cy="1081088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</a:t>
            </a:r>
            <a:r>
              <a:rPr lang="ru-RU" altLang="ru-RU" sz="1000">
                <a:latin typeface="Arial" charset="0"/>
              </a:rPr>
              <a:t>15, численностью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45172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11</a:t>
            </a:r>
            <a:endParaRPr lang="ru-RU" altLang="ru-RU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8" y="5876925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76925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5" y="1844675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44675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0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4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5" y="4518025"/>
          <a:ext cx="303213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18025"/>
                        <a:ext cx="303213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6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8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8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0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8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0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9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0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3" y="1773238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0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0" y="6237288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5" y="50133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5" y="65246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0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38" y="2133600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0" y="5949950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5" y="62372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0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38" y="90805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0" y="17002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0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3" y="5661025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0" y="1125538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0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1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5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1318" name="Group 223"/>
          <p:cNvGrpSpPr>
            <a:grpSpLocks/>
          </p:cNvGrpSpPr>
          <p:nvPr/>
        </p:nvGrpSpPr>
        <p:grpSpPr bwMode="auto">
          <a:xfrm>
            <a:off x="7307263" y="4076700"/>
            <a:ext cx="2089150" cy="27813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324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1325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133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26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27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1328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330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" name="Clip" r:id="rId18" imgW="403250" imgH="226771" progId="MS_ClipArt_Gallery.2">
                    <p:embed/>
                  </p:oleObj>
                </mc:Choice>
                <mc:Fallback>
                  <p:oleObj name="Clip" r:id="rId18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1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32" name="Rectangle 200"/>
            <p:cNvSpPr>
              <a:spLocks noChangeArrowheads="1"/>
            </p:cNvSpPr>
            <p:nvPr/>
          </p:nvSpPr>
          <p:spPr bwMode="auto">
            <a:xfrm>
              <a:off x="5511" y="25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333" name="Text Box 47"/>
            <p:cNvSpPr txBox="1">
              <a:spLocks noChangeArrowheads="1"/>
            </p:cNvSpPr>
            <p:nvPr/>
          </p:nvSpPr>
          <p:spPr bwMode="auto">
            <a:xfrm>
              <a:off x="5919" y="2477"/>
              <a:ext cx="81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1334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59824"/>
              </p:ext>
            </p:extLst>
          </p:nvPr>
        </p:nvGraphicFramePr>
        <p:xfrm>
          <a:off x="-36512" y="5265676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" name="Document" r:id="rId19" imgW="4144744" imgH="2255564" progId="Word.Document.8">
                  <p:embed/>
                </p:oleObj>
              </mc:Choice>
              <mc:Fallback>
                <p:oleObj name="Document" r:id="rId19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6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НОВОРОССИЙСК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5" y="2565400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38" y="2420938"/>
            <a:ext cx="257175" cy="233362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8"/>
            <a:ext cx="255588" cy="233362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3" y="2997200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5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88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3"/>
            <a:ext cx="6018212" cy="5630862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0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11"/>
          <p:cNvSpPr>
            <a:spLocks noChangeArrowheads="1"/>
          </p:cNvSpPr>
          <p:nvPr/>
        </p:nvSpPr>
        <p:spPr bwMode="auto">
          <a:xfrm>
            <a:off x="7235825" y="2924944"/>
            <a:ext cx="1908175" cy="1511300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пожарной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4</a:t>
            </a:r>
            <a:r>
              <a:rPr lang="ru-RU" altLang="ru-RU" sz="1000">
                <a:latin typeface="Arial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численностью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1374 чел.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</a:t>
            </a:r>
            <a:endParaRPr lang="ru-RU" altLang="ru-RU" sz="10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3" y="5949950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949950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4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38" y="4292600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5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292600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6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443663" y="5661025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0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5" y="36449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0" y="1196975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3" y="12684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5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8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2316" name="Group 167"/>
          <p:cNvGrpSpPr>
            <a:grpSpLocks/>
          </p:cNvGrpSpPr>
          <p:nvPr/>
        </p:nvGrpSpPr>
        <p:grpSpPr bwMode="auto">
          <a:xfrm>
            <a:off x="7235825" y="4508500"/>
            <a:ext cx="2160588" cy="23495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48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2349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235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50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51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2352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2353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2354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7" name="Clip" r:id="rId11" imgW="403250" imgH="226771" progId="MS_ClipArt_Gallery.2">
                    <p:embed/>
                  </p:oleObj>
                </mc:Choice>
                <mc:Fallback>
                  <p:oleObj name="Clip" r:id="rId1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55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2356" name="Rectangle 200"/>
            <p:cNvSpPr>
              <a:spLocks noChangeArrowheads="1"/>
            </p:cNvSpPr>
            <p:nvPr/>
          </p:nvSpPr>
          <p:spPr bwMode="auto">
            <a:xfrm>
              <a:off x="5511" y="24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2357" name="Text Box 47"/>
            <p:cNvSpPr txBox="1">
              <a:spLocks noChangeArrowheads="1"/>
            </p:cNvSpPr>
            <p:nvPr/>
          </p:nvSpPr>
          <p:spPr bwMode="auto">
            <a:xfrm>
              <a:off x="5882" y="2383"/>
              <a:ext cx="81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2358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pic>
        <p:nvPicPr>
          <p:cNvPr id="12345" name="Picture 149" descr="https://encrypted-tbn0.gstatic.com/images?q=tbn:ANd9GcSEy2zPcnmarkfZohDe4gOtgEMUlTeMgD5jVmODz2RRzLjdhnW12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66" y="773487"/>
            <a:ext cx="3631134" cy="20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ГЕЛЕНДЖИК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66535"/>
            <a:ext cx="4341021" cy="15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38" y="5949950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38" y="5805488"/>
            <a:ext cx="257175" cy="233362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0" y="5734050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3" y="3068638"/>
            <a:ext cx="257175" cy="233362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38" y="3789363"/>
            <a:ext cx="257175" cy="233362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88" y="3068638"/>
            <a:ext cx="257175" cy="233362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5" y="5157788"/>
            <a:ext cx="257175" cy="233362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5" y="2636838"/>
            <a:ext cx="257175" cy="233362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5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0"/>
            <a:ext cx="1296988" cy="320675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1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0"/>
            <a:ext cx="1225550" cy="320675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8"/>
            <a:ext cx="2520950" cy="2305050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0" name="Line 103"/>
          <p:cNvSpPr>
            <a:spLocks noChangeShapeType="1"/>
          </p:cNvSpPr>
          <p:nvPr/>
        </p:nvSpPr>
        <p:spPr bwMode="auto">
          <a:xfrm flipH="1">
            <a:off x="4356100" y="4581525"/>
            <a:ext cx="1295400" cy="1439863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1" name="Line 104"/>
          <p:cNvSpPr>
            <a:spLocks noChangeShapeType="1"/>
          </p:cNvSpPr>
          <p:nvPr/>
        </p:nvSpPr>
        <p:spPr bwMode="auto">
          <a:xfrm>
            <a:off x="3492500" y="3644900"/>
            <a:ext cx="792163" cy="2232025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88"/>
            <a:ext cx="1225550" cy="320675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5"/>
            <a:ext cx="1225550" cy="320675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0" y="4292600"/>
            <a:ext cx="1368425" cy="320675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6" name="Rectangle 111"/>
          <p:cNvSpPr>
            <a:spLocks noChangeArrowheads="1"/>
          </p:cNvSpPr>
          <p:nvPr/>
        </p:nvSpPr>
        <p:spPr bwMode="auto">
          <a:xfrm>
            <a:off x="0" y="692150"/>
            <a:ext cx="2555875" cy="1152525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Площадь Туапсинского района – 2326,4 кв.км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1</a:t>
            </a:r>
            <a:r>
              <a:rPr lang="ru-RU" altLang="ru-RU" sz="1000">
                <a:latin typeface="Arial" charset="0"/>
              </a:rPr>
              <a:t>5, численностью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 351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</a:t>
            </a:r>
            <a:r>
              <a:rPr lang="ru-RU" altLang="ru-RU" sz="1000">
                <a:latin typeface="Arial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 - 2</a:t>
            </a:r>
          </a:p>
        </p:txBody>
      </p:sp>
      <p:graphicFrame>
        <p:nvGraphicFramePr>
          <p:cNvPr id="2235" name="Group 187"/>
          <p:cNvGraphicFramePr>
            <a:graphicFrameLocks noGrp="1"/>
          </p:cNvGraphicFramePr>
          <p:nvPr/>
        </p:nvGraphicFramePr>
        <p:xfrm>
          <a:off x="5940425" y="692150"/>
          <a:ext cx="3195638" cy="2227275"/>
        </p:xfrm>
        <a:graphic>
          <a:graphicData uri="http://schemas.openxmlformats.org/drawingml/2006/table">
            <a:tbl>
              <a:tblPr/>
              <a:tblGrid>
                <a:gridCol w="208262"/>
                <a:gridCol w="879387"/>
                <a:gridCol w="655571"/>
                <a:gridCol w="649223"/>
                <a:gridCol w="419058"/>
                <a:gridCol w="384137"/>
              </a:tblGrid>
              <a:tr h="3352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 (тыс.га)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по целевому назначению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защитные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Эксплуатацион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Пшишское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Джубгское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иных категорий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5" y="3573463"/>
            <a:ext cx="1368425" cy="320675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0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6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3" y="2852738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7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852738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38" y="4581525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581525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0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9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0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38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0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5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0" y="2852738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0"/>
            <a:ext cx="1524000" cy="320675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177800" y="2133600"/>
            <a:ext cx="1225550" cy="576263"/>
          </a:xfrm>
          <a:prstGeom prst="wedgeRectCallout">
            <a:avLst>
              <a:gd name="adj1" fmla="val -16190"/>
              <a:gd name="adj2" fmla="val 185537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0" y="60928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3" y="49418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5" y="2636838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2987675" y="1557338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3410" name="Group 182"/>
          <p:cNvGrpSpPr>
            <a:grpSpLocks/>
          </p:cNvGrpSpPr>
          <p:nvPr/>
        </p:nvGrpSpPr>
        <p:grpSpPr bwMode="auto">
          <a:xfrm>
            <a:off x="0" y="4121150"/>
            <a:ext cx="2195513" cy="2736850"/>
            <a:chOff x="-1202" y="2387"/>
            <a:chExt cx="1465" cy="1724"/>
          </a:xfrm>
        </p:grpSpPr>
        <p:grpSp>
          <p:nvGrpSpPr>
            <p:cNvPr id="13454" name="Group 181"/>
            <p:cNvGrpSpPr>
              <a:grpSpLocks/>
            </p:cNvGrpSpPr>
            <p:nvPr/>
          </p:nvGrpSpPr>
          <p:grpSpPr bwMode="auto">
            <a:xfrm>
              <a:off x="-1202" y="2387"/>
              <a:ext cx="1465" cy="1724"/>
              <a:chOff x="-885" y="2341"/>
              <a:chExt cx="1465" cy="1724"/>
            </a:xfrm>
          </p:grpSpPr>
          <p:sp>
            <p:nvSpPr>
              <p:cNvPr id="29776" name="Rectangle 36"/>
              <p:cNvSpPr>
                <a:spLocks noChangeArrowheads="1"/>
              </p:cNvSpPr>
              <p:nvPr/>
            </p:nvSpPr>
            <p:spPr bwMode="auto">
              <a:xfrm>
                <a:off x="-885" y="2341"/>
                <a:ext cx="1442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52" tIns="45676" rIns="91352" bIns="45676" anchor="ctr"/>
              <a:lstStyle/>
              <a:p>
                <a:pPr defTabSz="912813">
                  <a:defRPr/>
                </a:pPr>
                <a:endParaRPr lang="ru-RU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-829" y="2341"/>
                <a:ext cx="1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Условные обозначения</a:t>
                </a:r>
              </a:p>
            </p:txBody>
          </p:sp>
          <p:grpSp>
            <p:nvGrpSpPr>
              <p:cNvPr id="13460" name="Group 397"/>
              <p:cNvGrpSpPr>
                <a:grpSpLocks/>
              </p:cNvGrpSpPr>
              <p:nvPr/>
            </p:nvGrpSpPr>
            <p:grpSpPr bwMode="auto">
              <a:xfrm>
                <a:off x="-863" y="2477"/>
                <a:ext cx="163" cy="299"/>
                <a:chOff x="578" y="-479"/>
                <a:chExt cx="226" cy="206"/>
              </a:xfrm>
            </p:grpSpPr>
            <p:grpSp>
              <p:nvGrpSpPr>
                <p:cNvPr id="13469" name="Group 48"/>
                <p:cNvGrpSpPr>
                  <a:grpSpLocks/>
                </p:cNvGrpSpPr>
                <p:nvPr/>
              </p:nvGrpSpPr>
              <p:grpSpPr bwMode="auto">
                <a:xfrm>
                  <a:off x="620" y="-479"/>
                  <a:ext cx="184" cy="206"/>
                  <a:chOff x="3168" y="192"/>
                  <a:chExt cx="528" cy="672"/>
                </a:xfrm>
              </p:grpSpPr>
              <p:sp>
                <p:nvSpPr>
                  <p:cNvPr id="13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0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480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88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470" name="Freeform 53"/>
                <p:cNvSpPr>
                  <a:spLocks/>
                </p:cNvSpPr>
                <p:nvPr/>
              </p:nvSpPr>
              <p:spPr bwMode="auto">
                <a:xfrm>
                  <a:off x="626" y="-471"/>
                  <a:ext cx="169" cy="103"/>
                </a:xfrm>
                <a:custGeom>
                  <a:avLst/>
                  <a:gdLst>
                    <a:gd name="T0" fmla="*/ 0 w 291"/>
                    <a:gd name="T1" fmla="*/ 0 h 159"/>
                    <a:gd name="T2" fmla="*/ 0 w 291"/>
                    <a:gd name="T3" fmla="*/ 1 h 159"/>
                    <a:gd name="T4" fmla="*/ 1 w 291"/>
                    <a:gd name="T5" fmla="*/ 1 h 159"/>
                    <a:gd name="T6" fmla="*/ 1 w 291"/>
                    <a:gd name="T7" fmla="*/ 1 h 159"/>
                    <a:gd name="T8" fmla="*/ 0 w 291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59"/>
                    <a:gd name="T17" fmla="*/ 291 w 291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65276" tIns="32639" rIns="65276" bIns="32639"/>
                <a:lstStyle/>
                <a:p>
                  <a:endParaRPr lang="ru-RU"/>
                </a:p>
              </p:txBody>
            </p:sp>
            <p:sp>
              <p:nvSpPr>
                <p:cNvPr id="1347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78" y="-479"/>
                  <a:ext cx="21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3571" tIns="21787" rIns="43571" bIns="21787">
                  <a:spAutoFit/>
                </a:bodyPr>
                <a:lstStyle>
                  <a:lvl1pPr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defTabSz="652463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600">
                      <a:latin typeface="Arial" charset="0"/>
                    </a:rPr>
                    <a:t> ПЧ</a:t>
                  </a:r>
                  <a:endParaRPr lang="ru-RU" altLang="ru-RU" sz="1300">
                    <a:latin typeface="Arial" charset="0"/>
                  </a:endParaRPr>
                </a:p>
              </p:txBody>
            </p:sp>
          </p:grpSp>
          <p:sp>
            <p:nvSpPr>
              <p:cNvPr id="13461" name="Rectangle 91"/>
              <p:cNvSpPr>
                <a:spLocks noChangeArrowheads="1"/>
              </p:cNvSpPr>
              <p:nvPr/>
            </p:nvSpPr>
            <p:spPr bwMode="auto">
              <a:xfrm>
                <a:off x="-749" y="2795"/>
                <a:ext cx="90" cy="9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3462" name="Freeform 92"/>
              <p:cNvSpPr>
                <a:spLocks/>
              </p:cNvSpPr>
              <p:nvPr/>
            </p:nvSpPr>
            <p:spPr bwMode="auto">
              <a:xfrm rot="-1827933">
                <a:off x="-753" y="3022"/>
                <a:ext cx="163" cy="159"/>
              </a:xfrm>
              <a:custGeom>
                <a:avLst/>
                <a:gdLst>
                  <a:gd name="T0" fmla="*/ 2147483647 w 162"/>
                  <a:gd name="T1" fmla="*/ 2147483647 h 78"/>
                  <a:gd name="T2" fmla="*/ 2147483647 w 162"/>
                  <a:gd name="T3" fmla="*/ 2147483647 h 78"/>
                  <a:gd name="T4" fmla="*/ 0 w 162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78"/>
                  <a:gd name="T11" fmla="*/ 162 w 162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78">
                    <a:moveTo>
                      <a:pt x="162" y="78"/>
                    </a:moveTo>
                    <a:cubicBezTo>
                      <a:pt x="157" y="46"/>
                      <a:pt x="115" y="70"/>
                      <a:pt x="108" y="30"/>
                    </a:cubicBezTo>
                    <a:cubicBezTo>
                      <a:pt x="104" y="7"/>
                      <a:pt x="0" y="23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63" name="Freeform 93"/>
              <p:cNvSpPr>
                <a:spLocks/>
              </p:cNvSpPr>
              <p:nvPr/>
            </p:nvSpPr>
            <p:spPr bwMode="auto">
              <a:xfrm rot="3789163">
                <a:off x="-845" y="3250"/>
                <a:ext cx="367" cy="183"/>
              </a:xfrm>
              <a:custGeom>
                <a:avLst/>
                <a:gdLst>
                  <a:gd name="T0" fmla="*/ 2147483647 w 90"/>
                  <a:gd name="T1" fmla="*/ 0 h 276"/>
                  <a:gd name="T2" fmla="*/ 2147483647 w 90"/>
                  <a:gd name="T3" fmla="*/ 4820357 h 276"/>
                  <a:gd name="T4" fmla="*/ 2147483647 w 90"/>
                  <a:gd name="T5" fmla="*/ 4820357 h 276"/>
                  <a:gd name="T6" fmla="*/ 0 w 90"/>
                  <a:gd name="T7" fmla="*/ 4820357 h 2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76"/>
                  <a:gd name="T14" fmla="*/ 90 w 90"/>
                  <a:gd name="T15" fmla="*/ 276 h 2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76">
                    <a:moveTo>
                      <a:pt x="66" y="0"/>
                    </a:moveTo>
                    <a:cubicBezTo>
                      <a:pt x="73" y="88"/>
                      <a:pt x="90" y="168"/>
                      <a:pt x="27" y="231"/>
                    </a:cubicBezTo>
                    <a:cubicBezTo>
                      <a:pt x="19" y="254"/>
                      <a:pt x="31" y="227"/>
                      <a:pt x="15" y="246"/>
                    </a:cubicBezTo>
                    <a:cubicBezTo>
                      <a:pt x="8" y="254"/>
                      <a:pt x="8" y="268"/>
                      <a:pt x="0" y="276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464" name="Text Box 47"/>
              <p:cNvSpPr txBox="1">
                <a:spLocks noChangeArrowheads="1"/>
              </p:cNvSpPr>
              <p:nvPr/>
            </p:nvSpPr>
            <p:spPr bwMode="auto">
              <a:xfrm>
                <a:off x="-527" y="2750"/>
                <a:ext cx="105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место забора воды</a:t>
                </a:r>
              </a:p>
            </p:txBody>
          </p:sp>
          <p:graphicFrame>
            <p:nvGraphicFramePr>
              <p:cNvPr id="13465" name="Object 170"/>
              <p:cNvGraphicFramePr>
                <a:graphicFrameLocks noChangeAspect="1"/>
              </p:cNvGraphicFramePr>
              <p:nvPr/>
            </p:nvGraphicFramePr>
            <p:xfrm>
              <a:off x="-797" y="3521"/>
              <a:ext cx="27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93" name="Clip" r:id="rId14" imgW="403250" imgH="226771" progId="MS_ClipArt_Gallery.2">
                      <p:embed/>
                    </p:oleObj>
                  </mc:Choice>
                  <mc:Fallback>
                    <p:oleObj name="Clip" r:id="rId14" imgW="403250" imgH="226771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97" y="3521"/>
                            <a:ext cx="27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466" name="Text Box 47"/>
              <p:cNvSpPr txBox="1">
                <a:spLocks noChangeArrowheads="1"/>
              </p:cNvSpPr>
              <p:nvPr/>
            </p:nvSpPr>
            <p:spPr bwMode="auto">
              <a:xfrm>
                <a:off x="-445" y="3521"/>
                <a:ext cx="9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зона возможного лесного пожара</a:t>
                </a:r>
              </a:p>
            </p:txBody>
          </p:sp>
          <p:sp>
            <p:nvSpPr>
              <p:cNvPr id="13467" name="Rectangle 179"/>
              <p:cNvSpPr>
                <a:spLocks noChangeArrowheads="1"/>
              </p:cNvSpPr>
              <p:nvPr/>
            </p:nvSpPr>
            <p:spPr bwMode="auto">
              <a:xfrm>
                <a:off x="-794" y="3838"/>
                <a:ext cx="363" cy="1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800">
                    <a:latin typeface="Arial" charset="0"/>
                    <a:cs typeface="Times New Roman" pitchFamily="18" charset="0"/>
                  </a:rPr>
                  <a:t>н.п. Пляхо</a:t>
                </a:r>
                <a:r>
                  <a:rPr lang="ru-RU" altLang="ru-RU" sz="90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468" name="Text Box 47"/>
              <p:cNvSpPr txBox="1">
                <a:spLocks noChangeArrowheads="1"/>
              </p:cNvSpPr>
              <p:nvPr/>
            </p:nvSpPr>
            <p:spPr bwMode="auto">
              <a:xfrm>
                <a:off x="-386" y="3748"/>
                <a:ext cx="966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населенный пункт, попадающий в зону лесного пожара</a:t>
                </a:r>
              </a:p>
            </p:txBody>
          </p:sp>
        </p:grpSp>
        <p:sp>
          <p:nvSpPr>
            <p:cNvPr id="13455" name="Text Box 47"/>
            <p:cNvSpPr txBox="1">
              <a:spLocks noChangeArrowheads="1"/>
            </p:cNvSpPr>
            <p:nvPr/>
          </p:nvSpPr>
          <p:spPr bwMode="auto">
            <a:xfrm>
              <a:off x="-839" y="2568"/>
              <a:ext cx="108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пожарная часть</a:t>
              </a:r>
            </a:p>
          </p:txBody>
        </p:sp>
        <p:sp>
          <p:nvSpPr>
            <p:cNvPr id="13456" name="Text Box 47"/>
            <p:cNvSpPr txBox="1">
              <a:spLocks noChangeArrowheads="1"/>
            </p:cNvSpPr>
            <p:nvPr/>
          </p:nvSpPr>
          <p:spPr bwMode="auto">
            <a:xfrm>
              <a:off x="-839" y="3249"/>
              <a:ext cx="108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latin typeface="Arial" charset="0"/>
                </a:rPr>
                <a:t>- </a:t>
              </a:r>
              <a:r>
                <a:rPr lang="ru-RU" altLang="ru-RU" sz="1000">
                  <a:latin typeface="Arial" charset="0"/>
                </a:rPr>
                <a:t>Дороги противопожарного назначения</a:t>
              </a:r>
            </a:p>
          </p:txBody>
        </p:sp>
        <p:sp>
          <p:nvSpPr>
            <p:cNvPr id="13457" name="Text Box 47"/>
            <p:cNvSpPr txBox="1">
              <a:spLocks noChangeArrowheads="1"/>
            </p:cNvSpPr>
            <p:nvPr/>
          </p:nvSpPr>
          <p:spPr bwMode="auto">
            <a:xfrm>
              <a:off x="-794" y="3067"/>
              <a:ext cx="104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маршрут эвакуации</a:t>
              </a:r>
            </a:p>
          </p:txBody>
        </p:sp>
      </p:grp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-857250" y="550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олилиния 134"/>
          <p:cNvSpPr/>
          <p:nvPr/>
        </p:nvSpPr>
        <p:spPr>
          <a:xfrm>
            <a:off x="4824413" y="1181100"/>
            <a:ext cx="503237" cy="1244600"/>
          </a:xfrm>
          <a:custGeom>
            <a:avLst/>
            <a:gdLst>
              <a:gd name="connsiteX0" fmla="*/ 395817 w 503767"/>
              <a:gd name="connsiteY0" fmla="*/ 1244600 h 1244600"/>
              <a:gd name="connsiteX1" fmla="*/ 484717 w 503767"/>
              <a:gd name="connsiteY1" fmla="*/ 1028700 h 1244600"/>
              <a:gd name="connsiteX2" fmla="*/ 281517 w 503767"/>
              <a:gd name="connsiteY2" fmla="*/ 812800 h 1244600"/>
              <a:gd name="connsiteX3" fmla="*/ 65617 w 503767"/>
              <a:gd name="connsiteY3" fmla="*/ 635000 h 1244600"/>
              <a:gd name="connsiteX4" fmla="*/ 2117 w 503767"/>
              <a:gd name="connsiteY4" fmla="*/ 457200 h 1244600"/>
              <a:gd name="connsiteX5" fmla="*/ 78317 w 503767"/>
              <a:gd name="connsiteY5" fmla="*/ 228600 h 1244600"/>
              <a:gd name="connsiteX6" fmla="*/ 78317 w 503767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767" h="1244600">
                <a:moveTo>
                  <a:pt x="395817" y="1244600"/>
                </a:moveTo>
                <a:cubicBezTo>
                  <a:pt x="449792" y="1172633"/>
                  <a:pt x="503767" y="1100667"/>
                  <a:pt x="484717" y="1028700"/>
                </a:cubicBezTo>
                <a:cubicBezTo>
                  <a:pt x="465667" y="956733"/>
                  <a:pt x="351367" y="878417"/>
                  <a:pt x="281517" y="812800"/>
                </a:cubicBezTo>
                <a:cubicBezTo>
                  <a:pt x="211667" y="747183"/>
                  <a:pt x="112184" y="694267"/>
                  <a:pt x="65617" y="635000"/>
                </a:cubicBezTo>
                <a:cubicBezTo>
                  <a:pt x="19050" y="575733"/>
                  <a:pt x="0" y="524933"/>
                  <a:pt x="2117" y="457200"/>
                </a:cubicBezTo>
                <a:cubicBezTo>
                  <a:pt x="4234" y="389467"/>
                  <a:pt x="65617" y="304800"/>
                  <a:pt x="78317" y="228600"/>
                </a:cubicBezTo>
                <a:cubicBezTo>
                  <a:pt x="91017" y="152400"/>
                  <a:pt x="84667" y="76200"/>
                  <a:pt x="78317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698500" y="3022600"/>
            <a:ext cx="546100" cy="14288"/>
          </a:xfrm>
          <a:custGeom>
            <a:avLst/>
            <a:gdLst>
              <a:gd name="connsiteX0" fmla="*/ 546100 w 546100"/>
              <a:gd name="connsiteY0" fmla="*/ 0 h 14817"/>
              <a:gd name="connsiteX1" fmla="*/ 152400 w 546100"/>
              <a:gd name="connsiteY1" fmla="*/ 12700 h 14817"/>
              <a:gd name="connsiteX2" fmla="*/ 0 w 546100"/>
              <a:gd name="connsiteY2" fmla="*/ 1270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00" h="14817">
                <a:moveTo>
                  <a:pt x="546100" y="0"/>
                </a:moveTo>
                <a:lnTo>
                  <a:pt x="152400" y="12700"/>
                </a:lnTo>
                <a:cubicBezTo>
                  <a:pt x="61383" y="14817"/>
                  <a:pt x="30691" y="13758"/>
                  <a:pt x="0" y="1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914400" y="3124200"/>
            <a:ext cx="1714500" cy="977900"/>
          </a:xfrm>
          <a:custGeom>
            <a:avLst/>
            <a:gdLst>
              <a:gd name="connsiteX0" fmla="*/ 1714500 w 1714500"/>
              <a:gd name="connsiteY0" fmla="*/ 977900 h 977900"/>
              <a:gd name="connsiteX1" fmla="*/ 1435100 w 1714500"/>
              <a:gd name="connsiteY1" fmla="*/ 863600 h 977900"/>
              <a:gd name="connsiteX2" fmla="*/ 1219200 w 1714500"/>
              <a:gd name="connsiteY2" fmla="*/ 596900 h 977900"/>
              <a:gd name="connsiteX3" fmla="*/ 800100 w 1714500"/>
              <a:gd name="connsiteY3" fmla="*/ 342900 h 977900"/>
              <a:gd name="connsiteX4" fmla="*/ 393700 w 1714500"/>
              <a:gd name="connsiteY4" fmla="*/ 177800 h 977900"/>
              <a:gd name="connsiteX5" fmla="*/ 0 w 1714500"/>
              <a:gd name="connsiteY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0" h="977900">
                <a:moveTo>
                  <a:pt x="1714500" y="977900"/>
                </a:moveTo>
                <a:cubicBezTo>
                  <a:pt x="1616075" y="952500"/>
                  <a:pt x="1517650" y="927100"/>
                  <a:pt x="1435100" y="863600"/>
                </a:cubicBezTo>
                <a:cubicBezTo>
                  <a:pt x="1352550" y="800100"/>
                  <a:pt x="1325033" y="683683"/>
                  <a:pt x="1219200" y="596900"/>
                </a:cubicBezTo>
                <a:cubicBezTo>
                  <a:pt x="1113367" y="510117"/>
                  <a:pt x="937683" y="412750"/>
                  <a:pt x="800100" y="342900"/>
                </a:cubicBezTo>
                <a:cubicBezTo>
                  <a:pt x="662517" y="273050"/>
                  <a:pt x="527050" y="234950"/>
                  <a:pt x="393700" y="177800"/>
                </a:cubicBezTo>
                <a:cubicBezTo>
                  <a:pt x="260350" y="120650"/>
                  <a:pt x="130175" y="60325"/>
                  <a:pt x="0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3073400" y="4762500"/>
            <a:ext cx="1282700" cy="1300163"/>
          </a:xfrm>
          <a:custGeom>
            <a:avLst/>
            <a:gdLst>
              <a:gd name="connsiteX0" fmla="*/ 0 w 1282700"/>
              <a:gd name="connsiteY0" fmla="*/ 0 h 1299633"/>
              <a:gd name="connsiteX1" fmla="*/ 139700 w 1282700"/>
              <a:gd name="connsiteY1" fmla="*/ 139700 h 1299633"/>
              <a:gd name="connsiteX2" fmla="*/ 406400 w 1282700"/>
              <a:gd name="connsiteY2" fmla="*/ 419100 h 1299633"/>
              <a:gd name="connsiteX3" fmla="*/ 762000 w 1282700"/>
              <a:gd name="connsiteY3" fmla="*/ 520700 h 1299633"/>
              <a:gd name="connsiteX4" fmla="*/ 990600 w 1282700"/>
              <a:gd name="connsiteY4" fmla="*/ 800100 h 1299633"/>
              <a:gd name="connsiteX5" fmla="*/ 1181100 w 1282700"/>
              <a:gd name="connsiteY5" fmla="*/ 1219200 h 1299633"/>
              <a:gd name="connsiteX6" fmla="*/ 1282700 w 1282700"/>
              <a:gd name="connsiteY6" fmla="*/ 1282700 h 12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2700" h="1299633">
                <a:moveTo>
                  <a:pt x="0" y="0"/>
                </a:moveTo>
                <a:cubicBezTo>
                  <a:pt x="35983" y="35983"/>
                  <a:pt x="71967" y="69850"/>
                  <a:pt x="139700" y="139700"/>
                </a:cubicBezTo>
                <a:cubicBezTo>
                  <a:pt x="207433" y="209550"/>
                  <a:pt x="302683" y="355600"/>
                  <a:pt x="406400" y="419100"/>
                </a:cubicBezTo>
                <a:cubicBezTo>
                  <a:pt x="510117" y="482600"/>
                  <a:pt x="664633" y="457200"/>
                  <a:pt x="762000" y="520700"/>
                </a:cubicBezTo>
                <a:cubicBezTo>
                  <a:pt x="859367" y="584200"/>
                  <a:pt x="920750" y="683683"/>
                  <a:pt x="990600" y="800100"/>
                </a:cubicBezTo>
                <a:cubicBezTo>
                  <a:pt x="1060450" y="916517"/>
                  <a:pt x="1132417" y="1138767"/>
                  <a:pt x="1181100" y="1219200"/>
                </a:cubicBezTo>
                <a:cubicBezTo>
                  <a:pt x="1229783" y="1299633"/>
                  <a:pt x="1256241" y="1291166"/>
                  <a:pt x="1282700" y="128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924300" y="566102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5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ТУАПСИНСКИЙ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" descr="Должанска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32138" y="1844675"/>
          <a:ext cx="3825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" name="CorelDRAW" r:id="rId4" imgW="382905" imgH="379095" progId="CorelDRAW.Graphic.13">
                  <p:embed/>
                </p:oleObj>
              </mc:Choice>
              <mc:Fallback>
                <p:oleObj name="CorelDRAW" r:id="rId4" imgW="382905" imgH="37909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844675"/>
                        <a:ext cx="3825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"/>
          <p:cNvSpPr txBox="1">
            <a:spLocks noChangeArrowheads="1"/>
          </p:cNvSpPr>
          <p:nvPr/>
        </p:nvSpPr>
        <p:spPr bwMode="auto">
          <a:xfrm rot="3086881">
            <a:off x="182563" y="2633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Азовское море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 rot="-1177552">
            <a:off x="3578225" y="1909763"/>
            <a:ext cx="2938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Таганрогский залив</a:t>
            </a:r>
          </a:p>
        </p:txBody>
      </p:sp>
      <p:graphicFrame>
        <p:nvGraphicFramePr>
          <p:cNvPr id="5337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9766"/>
              </p:ext>
            </p:extLst>
          </p:nvPr>
        </p:nvGraphicFramePr>
        <p:xfrm>
          <a:off x="0" y="5727436"/>
          <a:ext cx="4067944" cy="1157948"/>
        </p:xfrm>
        <a:graphic>
          <a:graphicData uri="http://schemas.openxmlformats.org/drawingml/2006/table">
            <a:tbl>
              <a:tblPr/>
              <a:tblGrid>
                <a:gridCol w="1115616"/>
                <a:gridCol w="1872208"/>
                <a:gridCol w="1080120"/>
              </a:tblGrid>
              <a:tr h="503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муниципального образования, км</a:t>
                      </a:r>
                      <a:r>
                        <a:rPr kumimoji="0" lang="ru-RU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8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Должанское сельское поселение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21,477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Каневское участковое лесничество государственного учреждения Краснодарского края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лесу расснодарского края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449</a:t>
                      </a: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3112" name="Rectangle 344"/>
          <p:cNvSpPr>
            <a:spLocks noChangeArrowheads="1"/>
          </p:cNvSpPr>
          <p:nvPr/>
        </p:nvSpPr>
        <p:spPr bwMode="auto">
          <a:xfrm>
            <a:off x="6588224" y="1551382"/>
            <a:ext cx="2555875" cy="9810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В зоне риска высокой пожарной </a:t>
            </a:r>
          </a:p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опасности находятся:</a:t>
            </a:r>
          </a:p>
          <a:p>
            <a:pPr>
              <a:defRPr/>
            </a:pPr>
            <a:r>
              <a:rPr lang="ru-RU" sz="900"/>
              <a:t>населенные пункты– </a:t>
            </a:r>
            <a:r>
              <a:rPr lang="ru-RU" sz="1000"/>
              <a:t>1 (Должанская)</a:t>
            </a:r>
          </a:p>
          <a:p>
            <a:pPr>
              <a:defRPr/>
            </a:pPr>
            <a:r>
              <a:rPr lang="ru-RU" sz="900"/>
              <a:t>Объекты экономики – </a:t>
            </a:r>
            <a:r>
              <a:rPr lang="ru-RU" sz="1000"/>
              <a:t>0</a:t>
            </a:r>
            <a:endParaRPr lang="ru-RU" sz="800"/>
          </a:p>
          <a:p>
            <a:pPr>
              <a:defRPr/>
            </a:pPr>
            <a:r>
              <a:rPr lang="ru-RU" sz="900"/>
              <a:t>ПОО – </a:t>
            </a:r>
            <a:r>
              <a:rPr lang="ru-RU" sz="1000"/>
              <a:t>0</a:t>
            </a:r>
          </a:p>
        </p:txBody>
      </p:sp>
      <p:sp>
        <p:nvSpPr>
          <p:cNvPr id="14358" name="AutoShape 9"/>
          <p:cNvSpPr>
            <a:spLocks noChangeArrowheads="1"/>
          </p:cNvSpPr>
          <p:nvPr/>
        </p:nvSpPr>
        <p:spPr bwMode="auto">
          <a:xfrm flipH="1">
            <a:off x="3851275" y="1196975"/>
            <a:ext cx="1584325" cy="506413"/>
          </a:xfrm>
          <a:prstGeom prst="wedgeRectCallout">
            <a:avLst>
              <a:gd name="adj1" fmla="val 80759"/>
              <a:gd name="adj2" fmla="val 11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sp>
        <p:nvSpPr>
          <p:cNvPr id="14359" name="Полилиния 19"/>
          <p:cNvSpPr>
            <a:spLocks noChangeArrowheads="1"/>
          </p:cNvSpPr>
          <p:nvPr/>
        </p:nvSpPr>
        <p:spPr bwMode="auto">
          <a:xfrm>
            <a:off x="3548063" y="2706688"/>
            <a:ext cx="1063625" cy="1755775"/>
          </a:xfrm>
          <a:custGeom>
            <a:avLst/>
            <a:gdLst>
              <a:gd name="T0" fmla="*/ 73836 w 1063074"/>
              <a:gd name="T1" fmla="*/ 36630 h 1755648"/>
              <a:gd name="T2" fmla="*/ 0 w 1063074"/>
              <a:gd name="T3" fmla="*/ 305196 h 1755648"/>
              <a:gd name="T4" fmla="*/ 12300 w 1063074"/>
              <a:gd name="T5" fmla="*/ 647022 h 1755648"/>
              <a:gd name="T6" fmla="*/ 110754 w 1063074"/>
              <a:gd name="T7" fmla="*/ 793506 h 1755648"/>
              <a:gd name="T8" fmla="*/ 258431 w 1063074"/>
              <a:gd name="T9" fmla="*/ 1232994 h 1755648"/>
              <a:gd name="T10" fmla="*/ 406105 w 1063074"/>
              <a:gd name="T11" fmla="*/ 1538190 h 1755648"/>
              <a:gd name="T12" fmla="*/ 406105 w 1063074"/>
              <a:gd name="T13" fmla="*/ 1587030 h 1755648"/>
              <a:gd name="T14" fmla="*/ 418412 w 1063074"/>
              <a:gd name="T15" fmla="*/ 1757934 h 1755648"/>
              <a:gd name="T16" fmla="*/ 529169 w 1063074"/>
              <a:gd name="T17" fmla="*/ 1574820 h 1755648"/>
              <a:gd name="T18" fmla="*/ 652231 w 1063074"/>
              <a:gd name="T19" fmla="*/ 1208584 h 1755648"/>
              <a:gd name="T20" fmla="*/ 664536 w 1063074"/>
              <a:gd name="T21" fmla="*/ 1159752 h 1755648"/>
              <a:gd name="T22" fmla="*/ 738373 w 1063074"/>
              <a:gd name="T23" fmla="*/ 1025460 h 1755648"/>
              <a:gd name="T24" fmla="*/ 750680 w 1063074"/>
              <a:gd name="T25" fmla="*/ 976638 h 1755648"/>
              <a:gd name="T26" fmla="*/ 799904 w 1063074"/>
              <a:gd name="T27" fmla="*/ 964428 h 1755648"/>
              <a:gd name="T28" fmla="*/ 836823 w 1063074"/>
              <a:gd name="T29" fmla="*/ 940008 h 1755648"/>
              <a:gd name="T30" fmla="*/ 935273 w 1063074"/>
              <a:gd name="T31" fmla="*/ 769104 h 1755648"/>
              <a:gd name="T32" fmla="*/ 1058337 w 1063074"/>
              <a:gd name="T33" fmla="*/ 708054 h 1755648"/>
              <a:gd name="T34" fmla="*/ 1070643 w 1063074"/>
              <a:gd name="T35" fmla="*/ 659232 h 1755648"/>
              <a:gd name="T36" fmla="*/ 1046028 w 1063074"/>
              <a:gd name="T37" fmla="*/ 622602 h 1755648"/>
              <a:gd name="T38" fmla="*/ 910660 w 1063074"/>
              <a:gd name="T39" fmla="*/ 537150 h 1755648"/>
              <a:gd name="T40" fmla="*/ 861434 w 1063074"/>
              <a:gd name="T41" fmla="*/ 500520 h 1755648"/>
              <a:gd name="T42" fmla="*/ 775291 w 1063074"/>
              <a:gd name="T43" fmla="*/ 476100 h 1755648"/>
              <a:gd name="T44" fmla="*/ 726067 w 1063074"/>
              <a:gd name="T45" fmla="*/ 451698 h 1755648"/>
              <a:gd name="T46" fmla="*/ 676842 w 1063074"/>
              <a:gd name="T47" fmla="*/ 415068 h 1755648"/>
              <a:gd name="T48" fmla="*/ 603006 w 1063074"/>
              <a:gd name="T49" fmla="*/ 378438 h 1755648"/>
              <a:gd name="T50" fmla="*/ 566087 w 1063074"/>
              <a:gd name="T51" fmla="*/ 354036 h 1755648"/>
              <a:gd name="T52" fmla="*/ 492249 w 1063074"/>
              <a:gd name="T53" fmla="*/ 317406 h 1755648"/>
              <a:gd name="T54" fmla="*/ 418412 w 1063074"/>
              <a:gd name="T55" fmla="*/ 268566 h 1755648"/>
              <a:gd name="T56" fmla="*/ 381493 w 1063074"/>
              <a:gd name="T57" fmla="*/ 231954 h 1755648"/>
              <a:gd name="T58" fmla="*/ 332269 w 1063074"/>
              <a:gd name="T59" fmla="*/ 207534 h 1755648"/>
              <a:gd name="T60" fmla="*/ 295351 w 1063074"/>
              <a:gd name="T61" fmla="*/ 170904 h 1755648"/>
              <a:gd name="T62" fmla="*/ 233818 w 1063074"/>
              <a:gd name="T63" fmla="*/ 146502 h 1755648"/>
              <a:gd name="T64" fmla="*/ 159981 w 1063074"/>
              <a:gd name="T65" fmla="*/ 85452 h 1755648"/>
              <a:gd name="T66" fmla="*/ 73836 w 1063074"/>
              <a:gd name="T67" fmla="*/ 36630 h 1755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63074"/>
              <a:gd name="T103" fmla="*/ 0 h 1755648"/>
              <a:gd name="T104" fmla="*/ 1063074 w 1063074"/>
              <a:gd name="T105" fmla="*/ 1755648 h 17556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63074" h="1755648">
                <a:moveTo>
                  <a:pt x="73152" y="36576"/>
                </a:moveTo>
                <a:cubicBezTo>
                  <a:pt x="46736" y="73152"/>
                  <a:pt x="0" y="203849"/>
                  <a:pt x="0" y="304800"/>
                </a:cubicBezTo>
                <a:cubicBezTo>
                  <a:pt x="12504" y="629914"/>
                  <a:pt x="12192" y="516050"/>
                  <a:pt x="12192" y="646176"/>
                </a:cubicBezTo>
                <a:cubicBezTo>
                  <a:pt x="99584" y="795990"/>
                  <a:pt x="41077" y="792480"/>
                  <a:pt x="109728" y="792480"/>
                </a:cubicBezTo>
                <a:cubicBezTo>
                  <a:pt x="257350" y="1223044"/>
                  <a:pt x="256032" y="1068832"/>
                  <a:pt x="256032" y="1231392"/>
                </a:cubicBezTo>
                <a:cubicBezTo>
                  <a:pt x="324376" y="1355655"/>
                  <a:pt x="388875" y="1415040"/>
                  <a:pt x="402336" y="1536192"/>
                </a:cubicBezTo>
                <a:cubicBezTo>
                  <a:pt x="404131" y="1552349"/>
                  <a:pt x="402336" y="1568704"/>
                  <a:pt x="402336" y="1584960"/>
                </a:cubicBezTo>
                <a:lnTo>
                  <a:pt x="414528" y="1755648"/>
                </a:lnTo>
                <a:cubicBezTo>
                  <a:pt x="513976" y="1569182"/>
                  <a:pt x="442976" y="1572768"/>
                  <a:pt x="524256" y="1572768"/>
                </a:cubicBezTo>
                <a:cubicBezTo>
                  <a:pt x="564896" y="1450848"/>
                  <a:pt x="615007" y="1331686"/>
                  <a:pt x="646176" y="1207008"/>
                </a:cubicBezTo>
                <a:lnTo>
                  <a:pt x="658368" y="1158240"/>
                </a:lnTo>
                <a:cubicBezTo>
                  <a:pt x="682752" y="1113536"/>
                  <a:pt x="709986" y="1070272"/>
                  <a:pt x="731520" y="1024128"/>
                </a:cubicBezTo>
                <a:cubicBezTo>
                  <a:pt x="738606" y="1008944"/>
                  <a:pt x="731864" y="987208"/>
                  <a:pt x="743712" y="975360"/>
                </a:cubicBezTo>
                <a:cubicBezTo>
                  <a:pt x="755560" y="963512"/>
                  <a:pt x="776224" y="967232"/>
                  <a:pt x="792480" y="963168"/>
                </a:cubicBezTo>
                <a:lnTo>
                  <a:pt x="829056" y="938784"/>
                </a:lnTo>
                <a:cubicBezTo>
                  <a:pt x="933763" y="794812"/>
                  <a:pt x="926592" y="859948"/>
                  <a:pt x="926592" y="768096"/>
                </a:cubicBezTo>
                <a:cubicBezTo>
                  <a:pt x="1021857" y="700050"/>
                  <a:pt x="976976" y="707136"/>
                  <a:pt x="1048512" y="707136"/>
                </a:cubicBezTo>
                <a:cubicBezTo>
                  <a:pt x="1052576" y="690880"/>
                  <a:pt x="1063074" y="674956"/>
                  <a:pt x="1060704" y="658368"/>
                </a:cubicBezTo>
                <a:cubicBezTo>
                  <a:pt x="1058632" y="643862"/>
                  <a:pt x="1036320" y="621792"/>
                  <a:pt x="1036320" y="621792"/>
                </a:cubicBezTo>
                <a:cubicBezTo>
                  <a:pt x="991616" y="593344"/>
                  <a:pt x="946297" y="565840"/>
                  <a:pt x="902208" y="536448"/>
                </a:cubicBezTo>
                <a:cubicBezTo>
                  <a:pt x="885301" y="525176"/>
                  <a:pt x="871939" y="508280"/>
                  <a:pt x="853440" y="499872"/>
                </a:cubicBezTo>
                <a:cubicBezTo>
                  <a:pt x="826506" y="487629"/>
                  <a:pt x="795901" y="485599"/>
                  <a:pt x="768096" y="475488"/>
                </a:cubicBezTo>
                <a:cubicBezTo>
                  <a:pt x="751015" y="469277"/>
                  <a:pt x="734740" y="460737"/>
                  <a:pt x="719328" y="451104"/>
                </a:cubicBezTo>
                <a:cubicBezTo>
                  <a:pt x="702097" y="440334"/>
                  <a:pt x="670560" y="414528"/>
                  <a:pt x="670560" y="414528"/>
                </a:cubicBezTo>
                <a:cubicBezTo>
                  <a:pt x="646176" y="402336"/>
                  <a:pt x="621239" y="391192"/>
                  <a:pt x="597408" y="377952"/>
                </a:cubicBezTo>
                <a:cubicBezTo>
                  <a:pt x="584599" y="370836"/>
                  <a:pt x="573554" y="360838"/>
                  <a:pt x="560832" y="353568"/>
                </a:cubicBezTo>
                <a:lnTo>
                  <a:pt x="487680" y="316992"/>
                </a:lnTo>
                <a:cubicBezTo>
                  <a:pt x="463296" y="300736"/>
                  <a:pt x="437661" y="286216"/>
                  <a:pt x="414528" y="268224"/>
                </a:cubicBezTo>
                <a:cubicBezTo>
                  <a:pt x="400918" y="257638"/>
                  <a:pt x="391982" y="241670"/>
                  <a:pt x="377952" y="231648"/>
                </a:cubicBezTo>
                <a:cubicBezTo>
                  <a:pt x="363163" y="221084"/>
                  <a:pt x="343973" y="217828"/>
                  <a:pt x="329184" y="207264"/>
                </a:cubicBezTo>
                <a:cubicBezTo>
                  <a:pt x="315154" y="197242"/>
                  <a:pt x="307229" y="179826"/>
                  <a:pt x="292608" y="170688"/>
                </a:cubicBezTo>
                <a:cubicBezTo>
                  <a:pt x="274049" y="159089"/>
                  <a:pt x="231648" y="146304"/>
                  <a:pt x="231648" y="146304"/>
                </a:cubicBezTo>
                <a:cubicBezTo>
                  <a:pt x="207264" y="125984"/>
                  <a:pt x="180940" y="107788"/>
                  <a:pt x="158496" y="85344"/>
                </a:cubicBezTo>
                <a:cubicBezTo>
                  <a:pt x="144128" y="70976"/>
                  <a:pt x="99568" y="0"/>
                  <a:pt x="73152" y="36576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4360" name="Object 41"/>
          <p:cNvGraphicFramePr>
            <a:graphicFrameLocks noChangeAspect="1"/>
          </p:cNvGraphicFramePr>
          <p:nvPr/>
        </p:nvGraphicFramePr>
        <p:xfrm>
          <a:off x="3714750" y="352425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52425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61" name="Group 1277"/>
          <p:cNvGrpSpPr>
            <a:grpSpLocks/>
          </p:cNvGrpSpPr>
          <p:nvPr/>
        </p:nvGrpSpPr>
        <p:grpSpPr bwMode="auto">
          <a:xfrm>
            <a:off x="5000625" y="4643438"/>
            <a:ext cx="642938" cy="533400"/>
            <a:chOff x="2831" y="4238"/>
            <a:chExt cx="78" cy="87"/>
          </a:xfrm>
        </p:grpSpPr>
        <p:sp>
          <p:nvSpPr>
            <p:cNvPr id="14477" name="Line 1278"/>
            <p:cNvSpPr>
              <a:spLocks noChangeShapeType="1"/>
            </p:cNvSpPr>
            <p:nvPr/>
          </p:nvSpPr>
          <p:spPr bwMode="auto">
            <a:xfrm>
              <a:off x="2831" y="4268"/>
              <a:ext cx="0" cy="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AutoShape 1279"/>
            <p:cNvSpPr>
              <a:spLocks noChangeArrowheads="1"/>
            </p:cNvSpPr>
            <p:nvPr/>
          </p:nvSpPr>
          <p:spPr bwMode="auto">
            <a:xfrm rot="-5400000">
              <a:off x="2842" y="4227"/>
              <a:ext cx="56" cy="78"/>
            </a:xfrm>
            <a:prstGeom prst="flowChartManualOperation">
              <a:avLst/>
            </a:prstGeom>
            <a:solidFill>
              <a:srgbClr val="9933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eaVert" wrap="none" lIns="126823" tIns="63418" rIns="126823" bIns="63418" anchor="ctr"/>
            <a:lstStyle>
              <a:lvl1pPr defTabSz="14747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747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747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747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747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">
                  <a:latin typeface="Arial" charset="0"/>
                </a:rPr>
                <a:t> </a:t>
              </a:r>
              <a:r>
                <a:rPr lang="ru-RU" altLang="ru-RU" sz="500" b="1">
                  <a:latin typeface="Arial" charset="0"/>
                </a:rPr>
                <a:t>ВПО</a:t>
              </a:r>
            </a:p>
          </p:txBody>
        </p:sp>
      </p:grpSp>
      <p:sp>
        <p:nvSpPr>
          <p:cNvPr id="14362" name="Text Box 6"/>
          <p:cNvSpPr txBox="1">
            <a:spLocks noChangeArrowheads="1"/>
          </p:cNvSpPr>
          <p:nvPr/>
        </p:nvSpPr>
        <p:spPr bwMode="auto">
          <a:xfrm>
            <a:off x="5651500" y="692150"/>
            <a:ext cx="3500436" cy="830997"/>
          </a:xfrm>
          <a:prstGeom prst="rect">
            <a:avLst/>
          </a:prstGeom>
          <a:solidFill>
            <a:srgbClr val="FFEE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</a:rPr>
              <a:t>Забор воды для нужд пожаротушения может осуществляться из естественных водоемов: Ейский лиман, Таганрогский залив, </a:t>
            </a:r>
            <a:r>
              <a:rPr lang="ru-RU" altLang="ru-RU" sz="1200" dirty="0" smtClean="0">
                <a:latin typeface="Times New Roman" pitchFamily="18" charset="0"/>
              </a:rPr>
              <a:t>Азовское море.</a:t>
            </a:r>
            <a:endParaRPr lang="ru-RU" altLang="ru-RU" sz="1200" dirty="0">
              <a:latin typeface="Times New Roman" pitchFamily="18" charset="0"/>
            </a:endParaRPr>
          </a:p>
        </p:txBody>
      </p:sp>
      <p:sp>
        <p:nvSpPr>
          <p:cNvPr id="14363" name="Freeform 59"/>
          <p:cNvSpPr>
            <a:spLocks/>
          </p:cNvSpPr>
          <p:nvPr/>
        </p:nvSpPr>
        <p:spPr bwMode="auto">
          <a:xfrm>
            <a:off x="2268538" y="2060575"/>
            <a:ext cx="1366837" cy="3455988"/>
          </a:xfrm>
          <a:custGeom>
            <a:avLst/>
            <a:gdLst>
              <a:gd name="T0" fmla="*/ 2147483647 w 861"/>
              <a:gd name="T1" fmla="*/ 2147483647 h 2177"/>
              <a:gd name="T2" fmla="*/ 2147483647 w 861"/>
              <a:gd name="T3" fmla="*/ 2147483647 h 2177"/>
              <a:gd name="T4" fmla="*/ 2147483647 w 861"/>
              <a:gd name="T5" fmla="*/ 2147483647 h 2177"/>
              <a:gd name="T6" fmla="*/ 2147483647 w 861"/>
              <a:gd name="T7" fmla="*/ 2147483647 h 2177"/>
              <a:gd name="T8" fmla="*/ 2147483647 w 861"/>
              <a:gd name="T9" fmla="*/ 2147483647 h 2177"/>
              <a:gd name="T10" fmla="*/ 2147483647 w 861"/>
              <a:gd name="T11" fmla="*/ 2147483647 h 2177"/>
              <a:gd name="T12" fmla="*/ 2147483647 w 861"/>
              <a:gd name="T13" fmla="*/ 2147483647 h 2177"/>
              <a:gd name="T14" fmla="*/ 2147483647 w 861"/>
              <a:gd name="T15" fmla="*/ 2147483647 h 2177"/>
              <a:gd name="T16" fmla="*/ 2147483647 w 861"/>
              <a:gd name="T17" fmla="*/ 2147483647 h 2177"/>
              <a:gd name="T18" fmla="*/ 2147483647 w 861"/>
              <a:gd name="T19" fmla="*/ 2147483647 h 2177"/>
              <a:gd name="T20" fmla="*/ 2147483647 w 861"/>
              <a:gd name="T21" fmla="*/ 2147483647 h 2177"/>
              <a:gd name="T22" fmla="*/ 2147483647 w 861"/>
              <a:gd name="T23" fmla="*/ 2147483647 h 2177"/>
              <a:gd name="T24" fmla="*/ 2147483647 w 861"/>
              <a:gd name="T25" fmla="*/ 2147483647 h 2177"/>
              <a:gd name="T26" fmla="*/ 2147483647 w 861"/>
              <a:gd name="T27" fmla="*/ 2147483647 h 2177"/>
              <a:gd name="T28" fmla="*/ 2147483647 w 861"/>
              <a:gd name="T29" fmla="*/ 2147483647 h 2177"/>
              <a:gd name="T30" fmla="*/ 2147483647 w 861"/>
              <a:gd name="T31" fmla="*/ 2147483647 h 2177"/>
              <a:gd name="T32" fmla="*/ 2147483647 w 861"/>
              <a:gd name="T33" fmla="*/ 2147483647 h 2177"/>
              <a:gd name="T34" fmla="*/ 2147483647 w 861"/>
              <a:gd name="T35" fmla="*/ 2147483647 h 2177"/>
              <a:gd name="T36" fmla="*/ 0 w 861"/>
              <a:gd name="T37" fmla="*/ 0 h 2177"/>
              <a:gd name="T38" fmla="*/ 2147483647 w 861"/>
              <a:gd name="T39" fmla="*/ 2147483647 h 2177"/>
              <a:gd name="T40" fmla="*/ 2147483647 w 861"/>
              <a:gd name="T41" fmla="*/ 2147483647 h 2177"/>
              <a:gd name="T42" fmla="*/ 2147483647 w 861"/>
              <a:gd name="T43" fmla="*/ 2147483647 h 2177"/>
              <a:gd name="T44" fmla="*/ 2147483647 w 861"/>
              <a:gd name="T45" fmla="*/ 2147483647 h 2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1"/>
              <a:gd name="T70" fmla="*/ 0 h 2177"/>
              <a:gd name="T71" fmla="*/ 861 w 861"/>
              <a:gd name="T72" fmla="*/ 2177 h 2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1" h="2177">
                <a:moveTo>
                  <a:pt x="408" y="544"/>
                </a:moveTo>
                <a:lnTo>
                  <a:pt x="453" y="726"/>
                </a:lnTo>
                <a:lnTo>
                  <a:pt x="589" y="998"/>
                </a:lnTo>
                <a:lnTo>
                  <a:pt x="680" y="1406"/>
                </a:lnTo>
                <a:lnTo>
                  <a:pt x="680" y="1588"/>
                </a:lnTo>
                <a:lnTo>
                  <a:pt x="771" y="1769"/>
                </a:lnTo>
                <a:lnTo>
                  <a:pt x="816" y="1996"/>
                </a:lnTo>
                <a:lnTo>
                  <a:pt x="861" y="2087"/>
                </a:lnTo>
                <a:lnTo>
                  <a:pt x="861" y="2177"/>
                </a:lnTo>
                <a:lnTo>
                  <a:pt x="771" y="2177"/>
                </a:lnTo>
                <a:lnTo>
                  <a:pt x="680" y="1951"/>
                </a:lnTo>
                <a:lnTo>
                  <a:pt x="589" y="1588"/>
                </a:lnTo>
                <a:lnTo>
                  <a:pt x="502" y="1353"/>
                </a:lnTo>
                <a:lnTo>
                  <a:pt x="362" y="1089"/>
                </a:lnTo>
                <a:lnTo>
                  <a:pt x="347" y="894"/>
                </a:lnTo>
                <a:lnTo>
                  <a:pt x="226" y="681"/>
                </a:lnTo>
                <a:lnTo>
                  <a:pt x="181" y="408"/>
                </a:lnTo>
                <a:lnTo>
                  <a:pt x="136" y="272"/>
                </a:lnTo>
                <a:lnTo>
                  <a:pt x="0" y="0"/>
                </a:lnTo>
                <a:lnTo>
                  <a:pt x="181" y="91"/>
                </a:lnTo>
                <a:lnTo>
                  <a:pt x="317" y="318"/>
                </a:lnTo>
                <a:lnTo>
                  <a:pt x="408" y="454"/>
                </a:lnTo>
                <a:lnTo>
                  <a:pt x="408" y="54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64" name="AutoShape 9"/>
          <p:cNvSpPr>
            <a:spLocks noChangeArrowheads="1"/>
          </p:cNvSpPr>
          <p:nvPr/>
        </p:nvSpPr>
        <p:spPr bwMode="auto">
          <a:xfrm>
            <a:off x="695326" y="1414463"/>
            <a:ext cx="1584325" cy="577850"/>
          </a:xfrm>
          <a:prstGeom prst="wedgeRectCallout">
            <a:avLst>
              <a:gd name="adj1" fmla="val 67537"/>
              <a:gd name="adj2" fmla="val 10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graphicFrame>
        <p:nvGraphicFramePr>
          <p:cNvPr id="14365" name="Object 8"/>
          <p:cNvGraphicFramePr>
            <a:graphicFrameLocks noChangeAspect="1"/>
          </p:cNvGraphicFramePr>
          <p:nvPr/>
        </p:nvGraphicFramePr>
        <p:xfrm>
          <a:off x="2843213" y="2636838"/>
          <a:ext cx="3825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name="CorelDRAW" r:id="rId8" imgW="382905" imgH="379095" progId="CorelDRAW.Graphic.14">
                  <p:embed/>
                </p:oleObj>
              </mc:Choice>
              <mc:Fallback>
                <p:oleObj name="CorelDRAW" r:id="rId8" imgW="382905" imgH="379095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36838"/>
                        <a:ext cx="382587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1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57545"/>
              </p:ext>
            </p:extLst>
          </p:nvPr>
        </p:nvGraphicFramePr>
        <p:xfrm>
          <a:off x="4427984" y="6165304"/>
          <a:ext cx="3859213" cy="642938"/>
        </p:xfrm>
        <a:graphic>
          <a:graphicData uri="http://schemas.openxmlformats.org/drawingml/2006/table">
            <a:tbl>
              <a:tblPr/>
              <a:tblGrid>
                <a:gridCol w="1763713"/>
                <a:gridCol w="1550987"/>
                <a:gridCol w="54451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Наименование лечебного учреждения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Адрес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Количество коек</a:t>
                      </a:r>
                      <a:endParaRPr kumimoji="0" 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Должанская Участковая больница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ст. Должанская, ул. Октябрьская, 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416" name="Group 202"/>
          <p:cNvGrpSpPr>
            <a:grpSpLocks/>
          </p:cNvGrpSpPr>
          <p:nvPr/>
        </p:nvGrpSpPr>
        <p:grpSpPr bwMode="auto">
          <a:xfrm>
            <a:off x="5076825" y="5734050"/>
            <a:ext cx="533400" cy="377825"/>
            <a:chOff x="1066" y="2387"/>
            <a:chExt cx="255" cy="216"/>
          </a:xfrm>
        </p:grpSpPr>
        <p:sp>
          <p:nvSpPr>
            <p:cNvPr id="14474" name="AutoShape 203"/>
            <p:cNvSpPr>
              <a:spLocks noChangeArrowheads="1"/>
            </p:cNvSpPr>
            <p:nvPr/>
          </p:nvSpPr>
          <p:spPr bwMode="auto">
            <a:xfrm>
              <a:off x="1066" y="2387"/>
              <a:ext cx="255" cy="8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5" name="Rectangle 204"/>
            <p:cNvSpPr>
              <a:spLocks noChangeArrowheads="1"/>
            </p:cNvSpPr>
            <p:nvPr/>
          </p:nvSpPr>
          <p:spPr bwMode="auto">
            <a:xfrm>
              <a:off x="1066" y="2469"/>
              <a:ext cx="255" cy="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6" name="AutoShape 20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64" y="2405"/>
              <a:ext cx="60" cy="55"/>
            </a:xfrm>
            <a:prstGeom prst="plus">
              <a:avLst>
                <a:gd name="adj" fmla="val 4087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sp>
        <p:nvSpPr>
          <p:cNvPr id="14417" name="Rectangle 206"/>
          <p:cNvSpPr>
            <a:spLocks noChangeArrowheads="1"/>
          </p:cNvSpPr>
          <p:nvPr/>
        </p:nvSpPr>
        <p:spPr bwMode="auto">
          <a:xfrm>
            <a:off x="5651500" y="5734050"/>
            <a:ext cx="433388" cy="360363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6631" tIns="28315" rIns="56631" bIns="28315" anchor="ctr"/>
          <a:lstStyle>
            <a:lvl1pPr defTabSz="566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667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667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667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667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latin typeface="Times New Roman" pitchFamily="18" charset="0"/>
              </a:rPr>
              <a:t>УБ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 New Roman" pitchFamily="18" charset="0"/>
              </a:rPr>
              <a:t>20</a:t>
            </a:r>
          </a:p>
        </p:txBody>
      </p:sp>
      <p:sp>
        <p:nvSpPr>
          <p:cNvPr id="14418" name="Rectangle 178"/>
          <p:cNvSpPr>
            <a:spLocks noChangeArrowheads="1"/>
          </p:cNvSpPr>
          <p:nvPr/>
        </p:nvSpPr>
        <p:spPr bwMode="auto">
          <a:xfrm>
            <a:off x="4859338" y="5229225"/>
            <a:ext cx="1439862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Должанская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4419" name="Group 107"/>
          <p:cNvGrpSpPr>
            <a:grpSpLocks/>
          </p:cNvGrpSpPr>
          <p:nvPr/>
        </p:nvGrpSpPr>
        <p:grpSpPr bwMode="auto">
          <a:xfrm>
            <a:off x="4415" y="3932727"/>
            <a:ext cx="2147888" cy="1583998"/>
            <a:chOff x="-677" y="2137"/>
            <a:chExt cx="1353" cy="1489"/>
          </a:xfrm>
        </p:grpSpPr>
        <p:sp>
          <p:nvSpPr>
            <p:cNvPr id="14460" name="Rectangle 561"/>
            <p:cNvSpPr>
              <a:spLocks noChangeArrowheads="1"/>
            </p:cNvSpPr>
            <p:nvPr/>
          </p:nvSpPr>
          <p:spPr bwMode="auto">
            <a:xfrm>
              <a:off x="-677" y="2219"/>
              <a:ext cx="1313" cy="1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61" name="Text Box 64"/>
            <p:cNvSpPr txBox="1">
              <a:spLocks noChangeArrowheads="1"/>
            </p:cNvSpPr>
            <p:nvPr/>
          </p:nvSpPr>
          <p:spPr bwMode="auto">
            <a:xfrm>
              <a:off x="-292" y="2543"/>
              <a:ext cx="9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медучреждение</a:t>
              </a:r>
            </a:p>
          </p:txBody>
        </p:sp>
        <p:sp>
          <p:nvSpPr>
            <p:cNvPr id="14462" name="Text Box 64"/>
            <p:cNvSpPr txBox="1">
              <a:spLocks noChangeArrowheads="1"/>
            </p:cNvSpPr>
            <p:nvPr/>
          </p:nvSpPr>
          <p:spPr bwMode="auto">
            <a:xfrm>
              <a:off x="-295" y="2814"/>
              <a:ext cx="9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Ведомственная пожарная   охрана</a:t>
              </a:r>
            </a:p>
          </p:txBody>
        </p:sp>
        <p:sp>
          <p:nvSpPr>
            <p:cNvPr id="14463" name="Text Box 64"/>
            <p:cNvSpPr txBox="1">
              <a:spLocks noChangeArrowheads="1"/>
            </p:cNvSpPr>
            <p:nvPr/>
          </p:nvSpPr>
          <p:spPr bwMode="auto">
            <a:xfrm>
              <a:off x="-609" y="2137"/>
              <a:ext cx="108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900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      Условные обозначения              </a:t>
              </a:r>
            </a:p>
          </p:txBody>
        </p:sp>
        <p:grpSp>
          <p:nvGrpSpPr>
            <p:cNvPr id="14464" name="Group 1277"/>
            <p:cNvGrpSpPr>
              <a:grpSpLocks/>
            </p:cNvGrpSpPr>
            <p:nvPr/>
          </p:nvGrpSpPr>
          <p:grpSpPr bwMode="auto">
            <a:xfrm>
              <a:off x="-553" y="2872"/>
              <a:ext cx="180" cy="279"/>
              <a:chOff x="2861" y="4146"/>
              <a:chExt cx="78" cy="112"/>
            </a:xfrm>
          </p:grpSpPr>
          <p:sp>
            <p:nvSpPr>
              <p:cNvPr id="14472" name="Line 1278"/>
              <p:cNvSpPr>
                <a:spLocks noChangeShapeType="1"/>
              </p:cNvSpPr>
              <p:nvPr/>
            </p:nvSpPr>
            <p:spPr bwMode="auto">
              <a:xfrm>
                <a:off x="2864" y="4201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AutoShape 1279"/>
              <p:cNvSpPr>
                <a:spLocks noChangeArrowheads="1"/>
              </p:cNvSpPr>
              <p:nvPr/>
            </p:nvSpPr>
            <p:spPr bwMode="auto">
              <a:xfrm rot="16200000">
                <a:off x="2872" y="4135"/>
                <a:ext cx="56" cy="78"/>
              </a:xfrm>
              <a:prstGeom prst="flowChartManualOperation">
                <a:avLst/>
              </a:prstGeom>
              <a:solidFill>
                <a:srgbClr val="9933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vert="eaVert" wrap="none" lIns="126823" tIns="63418" rIns="126823" bIns="63418" anchor="ctr"/>
              <a:lstStyle>
                <a:lvl1pPr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74788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ВПО</a:t>
                </a:r>
              </a:p>
            </p:txBody>
          </p:sp>
        </p:grpSp>
        <p:grpSp>
          <p:nvGrpSpPr>
            <p:cNvPr id="14465" name="Group 227"/>
            <p:cNvGrpSpPr>
              <a:grpSpLocks/>
            </p:cNvGrpSpPr>
            <p:nvPr/>
          </p:nvGrpSpPr>
          <p:grpSpPr bwMode="auto">
            <a:xfrm>
              <a:off x="-519" y="2535"/>
              <a:ext cx="182" cy="180"/>
              <a:chOff x="1066" y="2522"/>
              <a:chExt cx="255" cy="223"/>
            </a:xfrm>
          </p:grpSpPr>
          <p:sp>
            <p:nvSpPr>
              <p:cNvPr id="14469" name="AutoShape 22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255" cy="8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0" name="Rectangle 229"/>
              <p:cNvSpPr>
                <a:spLocks noChangeArrowheads="1"/>
              </p:cNvSpPr>
              <p:nvPr/>
            </p:nvSpPr>
            <p:spPr bwMode="auto">
              <a:xfrm>
                <a:off x="1066" y="2611"/>
                <a:ext cx="255" cy="1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1" name="AutoShape 2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64" y="2552"/>
                <a:ext cx="60" cy="55"/>
              </a:xfrm>
              <a:prstGeom prst="plus">
                <a:avLst>
                  <a:gd name="adj" fmla="val 40875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aphicFrame>
          <p:nvGraphicFramePr>
            <p:cNvPr id="14467" name="Object 1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8685305"/>
                </p:ext>
              </p:extLst>
            </p:nvPr>
          </p:nvGraphicFramePr>
          <p:xfrm>
            <a:off x="-612" y="3288"/>
            <a:ext cx="317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97" name="Clip" r:id="rId9" imgW="403250" imgH="226771" progId="MS_ClipArt_Gallery.2">
                    <p:embed/>
                  </p:oleObj>
                </mc:Choice>
                <mc:Fallback>
                  <p:oleObj name="Clip" r:id="rId9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12" y="3288"/>
                          <a:ext cx="317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68" name="Text Box 64"/>
            <p:cNvSpPr txBox="1">
              <a:spLocks noChangeArrowheads="1"/>
            </p:cNvSpPr>
            <p:nvPr/>
          </p:nvSpPr>
          <p:spPr bwMode="auto">
            <a:xfrm>
              <a:off x="-249" y="3220"/>
              <a:ext cx="81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</a:t>
              </a:r>
              <a:r>
                <a:rPr lang="ru-RU" altLang="ru-RU" sz="1000" dirty="0">
                  <a:latin typeface="Arial" charset="0"/>
                </a:rPr>
                <a:t>зона возможного лесного пожара</a:t>
              </a:r>
            </a:p>
          </p:txBody>
        </p:sp>
      </p:grpSp>
      <p:graphicFrame>
        <p:nvGraphicFramePr>
          <p:cNvPr id="63" name="Group 5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558059"/>
              </p:ext>
            </p:extLst>
          </p:nvPr>
        </p:nvGraphicFramePr>
        <p:xfrm>
          <a:off x="-1586" y="2232286"/>
          <a:ext cx="2130078" cy="1255373"/>
        </p:xfrm>
        <a:graphic>
          <a:graphicData uri="http://schemas.openxmlformats.org/drawingml/2006/table">
            <a:tbl>
              <a:tblPr/>
              <a:tblGrid>
                <a:gridCol w="1301800"/>
                <a:gridCol w="828278"/>
              </a:tblGrid>
              <a:tr h="262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вертолетных площадках на территории Приморско-Ахтарского района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населенного пункта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Приморско-Ахтарск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Ольгинская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Приазовская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(АЗОВСКОЕ ПОБЕРЕЖЬЕ)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4319</TotalTime>
  <Words>1487</Words>
  <Application>Microsoft Office PowerPoint</Application>
  <PresentationFormat>Экран (4:3)</PresentationFormat>
  <Paragraphs>401</Paragraphs>
  <Slides>10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MS Mincho</vt:lpstr>
      <vt:lpstr>Arial</vt:lpstr>
      <vt:lpstr>Calibri</vt:lpstr>
      <vt:lpstr>Times New Roman</vt:lpstr>
      <vt:lpstr>Trebuchet MS</vt:lpstr>
      <vt:lpstr>Тема Office</vt:lpstr>
      <vt:lpstr>Clip</vt:lpstr>
      <vt:lpstr>Document</vt:lpstr>
      <vt:lpstr>CorelDRAW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mchs</cp:lastModifiedBy>
  <cp:revision>632</cp:revision>
  <dcterms:created xsi:type="dcterms:W3CDTF">2020-10-14T14:17:55Z</dcterms:created>
  <dcterms:modified xsi:type="dcterms:W3CDTF">2021-09-07T13:00:18Z</dcterms:modified>
</cp:coreProperties>
</file>