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9"/>
  </p:notesMasterIdLst>
  <p:handoutMasterIdLst>
    <p:handoutMasterId r:id="rId10"/>
  </p:handoutMasterIdLst>
  <p:sldIdLst>
    <p:sldId id="8046" r:id="rId2"/>
    <p:sldId id="8070" r:id="rId3"/>
    <p:sldId id="8052" r:id="rId4"/>
    <p:sldId id="8073" r:id="rId5"/>
    <p:sldId id="8079" r:id="rId6"/>
    <p:sldId id="8066" r:id="rId7"/>
    <p:sldId id="8067" r:id="rId8"/>
  </p:sldIdLst>
  <p:sldSz cx="9144000" cy="6858000" type="screen4x3"/>
  <p:notesSz cx="9939338" cy="6807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046"/>
            <p14:sldId id="8070"/>
            <p14:sldId id="8052"/>
            <p14:sldId id="8073"/>
            <p14:sldId id="8079"/>
            <p14:sldId id="8066"/>
            <p14:sldId id="8067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/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181DF8"/>
    <a:srgbClr val="FF0000"/>
    <a:srgbClr val="EE1AD0"/>
    <a:srgbClr val="3DF353"/>
    <a:srgbClr val="EFF4ED"/>
    <a:srgbClr val="4ADFE6"/>
    <a:srgbClr val="563BF5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24" autoAdjust="0"/>
    <p:restoredTop sz="98169" autoAdjust="0"/>
  </p:normalViewPr>
  <p:slideViewPr>
    <p:cSldViewPr snapToGrid="0">
      <p:cViewPr varScale="1">
        <p:scale>
          <a:sx n="111" d="100"/>
          <a:sy n="111" d="100"/>
        </p:scale>
        <p:origin x="-1020" y="-78"/>
      </p:cViewPr>
      <p:guideLst>
        <p:guide orient="horz" pos="4320"/>
        <p:guide pos="3628"/>
        <p:guide pos="2721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8" y="150"/>
            <a:ext cx="4307343" cy="340994"/>
          </a:xfrm>
          <a:prstGeom prst="rect">
            <a:avLst/>
          </a:prstGeom>
        </p:spPr>
        <p:txBody>
          <a:bodyPr vert="horz" lIns="88076" tIns="44032" rIns="88076" bIns="44032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914" y="150"/>
            <a:ext cx="4307343" cy="340994"/>
          </a:xfrm>
          <a:prstGeom prst="rect">
            <a:avLst/>
          </a:prstGeom>
        </p:spPr>
        <p:txBody>
          <a:bodyPr vert="horz" lIns="88076" tIns="44032" rIns="88076" bIns="44032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19.07.2022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8" y="6466234"/>
            <a:ext cx="4307343" cy="340992"/>
          </a:xfrm>
          <a:prstGeom prst="rect">
            <a:avLst/>
          </a:prstGeom>
        </p:spPr>
        <p:txBody>
          <a:bodyPr vert="horz" lIns="88076" tIns="44032" rIns="88076" bIns="44032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914" y="6466234"/>
            <a:ext cx="4307343" cy="340992"/>
          </a:xfrm>
          <a:prstGeom prst="rect">
            <a:avLst/>
          </a:prstGeom>
        </p:spPr>
        <p:txBody>
          <a:bodyPr vert="horz" lIns="88076" tIns="44032" rIns="88076" bIns="44032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52"/>
            <a:ext cx="4307045" cy="341543"/>
          </a:xfrm>
          <a:prstGeom prst="rect">
            <a:avLst/>
          </a:prstGeom>
        </p:spPr>
        <p:txBody>
          <a:bodyPr vert="horz" lIns="95369" tIns="47683" rIns="95369" bIns="4768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138" y="52"/>
            <a:ext cx="4307045" cy="341543"/>
          </a:xfrm>
          <a:prstGeom prst="rect">
            <a:avLst/>
          </a:prstGeom>
        </p:spPr>
        <p:txBody>
          <a:bodyPr vert="horz" lIns="95369" tIns="47683" rIns="95369" bIns="4768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19.07.2022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69" tIns="47683" rIns="95369" bIns="4768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084" y="3275987"/>
            <a:ext cx="7951469" cy="2680335"/>
          </a:xfrm>
          <a:prstGeom prst="rect">
            <a:avLst/>
          </a:prstGeom>
        </p:spPr>
        <p:txBody>
          <a:bodyPr vert="horz" lIns="95369" tIns="47683" rIns="95369" bIns="4768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6" y="6465791"/>
            <a:ext cx="4307045" cy="341541"/>
          </a:xfrm>
          <a:prstGeom prst="rect">
            <a:avLst/>
          </a:prstGeom>
        </p:spPr>
        <p:txBody>
          <a:bodyPr vert="horz" lIns="95369" tIns="47683" rIns="95369" bIns="4768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138" y="6465791"/>
            <a:ext cx="4307045" cy="341541"/>
          </a:xfrm>
          <a:prstGeom prst="rect">
            <a:avLst/>
          </a:prstGeom>
        </p:spPr>
        <p:txBody>
          <a:bodyPr vert="horz" lIns="95369" tIns="47683" rIns="95369" bIns="4768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29992" y="6465659"/>
            <a:ext cx="4307046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4" tIns="45701" rIns="91404" bIns="45701"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403600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935" y="3234604"/>
            <a:ext cx="7953772" cy="3064421"/>
          </a:xfrm>
          <a:noFill/>
          <a:ln/>
        </p:spPr>
        <p:txBody>
          <a:bodyPr lIns="91429" tIns="45714" rIns="91429" bIns="4571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19.07.2022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19.07.2022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19.07.2022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7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7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19.07.2022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19.07.2022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19.07.2022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19.07.2022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19.07.2022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19.07.2022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19.07.2022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19.07.2022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19.07.2022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9525" y="2610070"/>
            <a:ext cx="9144000" cy="1040473"/>
          </a:xfrm>
          <a:prstGeom prst="rect">
            <a:avLst/>
          </a:prstGeom>
          <a:noFill/>
          <a:ln>
            <a:noFill/>
          </a:ln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ОБСТАНОВКИ В СООТВЕТСТВИИ </a:t>
            </a:r>
            <a:br>
              <a:rPr lang="ru-RU" altLang="ru-RU" sz="2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С ПРОГНОЗОМ 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2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90" y="4221088"/>
            <a:ext cx="653263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0" y="4221088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4" y="4221090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6" y="4221088"/>
            <a:ext cx="460088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5" y="4221088"/>
            <a:ext cx="43550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90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8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8"/>
            <a:ext cx="441238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5" y="4221088"/>
            <a:ext cx="439452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6" y="4221090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8"/>
            <a:ext cx="309178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1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0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90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6" y="4221090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54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7" y="4962454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1" y="4962454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4" y="4962454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2" y="4962452"/>
            <a:ext cx="45588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6" y="4962982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1"/>
            <a:ext cx="444814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30"/>
            <a:ext cx="452588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4" y="4961930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32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19" y="4961930"/>
            <a:ext cx="451576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7" y="4978372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4961932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2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305590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665431" y="569623"/>
            <a:ext cx="8478570" cy="62883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57" name="Freeform 281"/>
          <p:cNvSpPr>
            <a:spLocks noEditPoints="1"/>
          </p:cNvSpPr>
          <p:nvPr/>
        </p:nvSpPr>
        <p:spPr bwMode="auto">
          <a:xfrm rot="21334256">
            <a:off x="1667822" y="3449431"/>
            <a:ext cx="1308841" cy="612429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pic>
        <p:nvPicPr>
          <p:cNvPr id="509" name="Рисунок 5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" y="2674948"/>
            <a:ext cx="1958483" cy="21502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" y="4833909"/>
            <a:ext cx="1957637" cy="20255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2" y="628963"/>
            <a:ext cx="1959967" cy="20350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7" name="Полилиния 356"/>
          <p:cNvSpPr>
            <a:spLocks/>
          </p:cNvSpPr>
          <p:nvPr/>
        </p:nvSpPr>
        <p:spPr bwMode="auto">
          <a:xfrm rot="21334256">
            <a:off x="3733752" y="4031187"/>
            <a:ext cx="769707" cy="949181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2" name="Полилиния 371"/>
          <p:cNvSpPr>
            <a:spLocks/>
          </p:cNvSpPr>
          <p:nvPr/>
        </p:nvSpPr>
        <p:spPr bwMode="auto">
          <a:xfrm rot="21334256">
            <a:off x="4107462" y="3847562"/>
            <a:ext cx="769707" cy="399481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4" name="Freeform 245"/>
          <p:cNvSpPr>
            <a:spLocks/>
          </p:cNvSpPr>
          <p:nvPr/>
        </p:nvSpPr>
        <p:spPr bwMode="auto">
          <a:xfrm rot="21334256">
            <a:off x="3267508" y="3903899"/>
            <a:ext cx="740885" cy="949181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89" name="Freeform 246"/>
          <p:cNvSpPr>
            <a:spLocks noEditPoints="1"/>
          </p:cNvSpPr>
          <p:nvPr/>
        </p:nvSpPr>
        <p:spPr bwMode="auto">
          <a:xfrm rot="21334256">
            <a:off x="2082724" y="3898124"/>
            <a:ext cx="847695" cy="721380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00" name="Freeform 247"/>
          <p:cNvSpPr>
            <a:spLocks/>
          </p:cNvSpPr>
          <p:nvPr/>
        </p:nvSpPr>
        <p:spPr bwMode="auto">
          <a:xfrm rot="21334256">
            <a:off x="4749149" y="4719391"/>
            <a:ext cx="947723" cy="1139016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2" name="Freeform 248"/>
          <p:cNvSpPr>
            <a:spLocks/>
          </p:cNvSpPr>
          <p:nvPr/>
        </p:nvSpPr>
        <p:spPr bwMode="auto">
          <a:xfrm rot="21334256">
            <a:off x="6127757" y="2164413"/>
            <a:ext cx="867698" cy="975594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23" name="Freeform 249"/>
          <p:cNvSpPr>
            <a:spLocks/>
          </p:cNvSpPr>
          <p:nvPr/>
        </p:nvSpPr>
        <p:spPr bwMode="auto">
          <a:xfrm rot="21334256">
            <a:off x="4984783" y="4044699"/>
            <a:ext cx="625598" cy="914516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/>
          </a:p>
        </p:txBody>
      </p:sp>
      <p:sp>
        <p:nvSpPr>
          <p:cNvPr id="424" name="Freeform 250"/>
          <p:cNvSpPr>
            <a:spLocks/>
          </p:cNvSpPr>
          <p:nvPr/>
        </p:nvSpPr>
        <p:spPr bwMode="auto">
          <a:xfrm rot="21334256">
            <a:off x="3974518" y="2617239"/>
            <a:ext cx="1042665" cy="491922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5" name="Freeform 251"/>
          <p:cNvSpPr>
            <a:spLocks/>
          </p:cNvSpPr>
          <p:nvPr/>
        </p:nvSpPr>
        <p:spPr bwMode="auto">
          <a:xfrm rot="21334256">
            <a:off x="5020456" y="2775289"/>
            <a:ext cx="717150" cy="769249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6" name="Freeform 252"/>
          <p:cNvSpPr>
            <a:spLocks/>
          </p:cNvSpPr>
          <p:nvPr/>
        </p:nvSpPr>
        <p:spPr bwMode="auto">
          <a:xfrm rot="21334256">
            <a:off x="5814047" y="3514824"/>
            <a:ext cx="912120" cy="589320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27" name="Freeform 253"/>
          <p:cNvSpPr>
            <a:spLocks/>
          </p:cNvSpPr>
          <p:nvPr/>
        </p:nvSpPr>
        <p:spPr bwMode="auto">
          <a:xfrm rot="21334256">
            <a:off x="4057282" y="3518228"/>
            <a:ext cx="964675" cy="576113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28" name="Freeform 254"/>
          <p:cNvSpPr>
            <a:spLocks noEditPoints="1"/>
          </p:cNvSpPr>
          <p:nvPr/>
        </p:nvSpPr>
        <p:spPr bwMode="auto">
          <a:xfrm rot="21334256">
            <a:off x="2915008" y="1312499"/>
            <a:ext cx="998584" cy="1158826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29" name="Freeform 255"/>
          <p:cNvSpPr>
            <a:spLocks noEditPoints="1"/>
          </p:cNvSpPr>
          <p:nvPr/>
        </p:nvSpPr>
        <p:spPr bwMode="auto">
          <a:xfrm rot="21334256">
            <a:off x="5805144" y="3120795"/>
            <a:ext cx="835827" cy="505129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30" name="Freeform 256"/>
          <p:cNvSpPr>
            <a:spLocks/>
          </p:cNvSpPr>
          <p:nvPr/>
        </p:nvSpPr>
        <p:spPr bwMode="auto">
          <a:xfrm rot="21334256">
            <a:off x="3258300" y="2950619"/>
            <a:ext cx="1017234" cy="850136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5" name="Freeform 257"/>
          <p:cNvSpPr>
            <a:spLocks/>
          </p:cNvSpPr>
          <p:nvPr/>
        </p:nvSpPr>
        <p:spPr bwMode="auto">
          <a:xfrm rot="21334256">
            <a:off x="3867949" y="2010645"/>
            <a:ext cx="1100308" cy="853437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6" name="Freeform 258"/>
          <p:cNvSpPr>
            <a:spLocks/>
          </p:cNvSpPr>
          <p:nvPr/>
        </p:nvSpPr>
        <p:spPr bwMode="auto">
          <a:xfrm rot="21334256">
            <a:off x="4562213" y="2942120"/>
            <a:ext cx="622209" cy="782455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37" name="Freeform 259"/>
          <p:cNvSpPr>
            <a:spLocks/>
          </p:cNvSpPr>
          <p:nvPr/>
        </p:nvSpPr>
        <p:spPr bwMode="auto">
          <a:xfrm rot="21334256">
            <a:off x="3356868" y="3244831"/>
            <a:ext cx="835827" cy="884802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8" name="Freeform 260"/>
          <p:cNvSpPr>
            <a:spLocks/>
          </p:cNvSpPr>
          <p:nvPr/>
        </p:nvSpPr>
        <p:spPr bwMode="auto">
          <a:xfrm rot="21334256">
            <a:off x="5142876" y="1718540"/>
            <a:ext cx="926496" cy="605845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9" name="Freeform 261"/>
          <p:cNvSpPr>
            <a:spLocks/>
          </p:cNvSpPr>
          <p:nvPr/>
        </p:nvSpPr>
        <p:spPr bwMode="auto">
          <a:xfrm rot="21334256">
            <a:off x="2729295" y="3881900"/>
            <a:ext cx="866344" cy="721378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40" name="Freeform 262"/>
          <p:cNvSpPr>
            <a:spLocks/>
          </p:cNvSpPr>
          <p:nvPr/>
        </p:nvSpPr>
        <p:spPr bwMode="auto">
          <a:xfrm rot="21334256">
            <a:off x="5686726" y="3826655"/>
            <a:ext cx="1025711" cy="833628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41" name="Freeform 263"/>
          <p:cNvSpPr>
            <a:spLocks/>
          </p:cNvSpPr>
          <p:nvPr/>
        </p:nvSpPr>
        <p:spPr bwMode="auto">
          <a:xfrm rot="21334256">
            <a:off x="4682589" y="1357747"/>
            <a:ext cx="1033724" cy="799889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2" name="Freeform 264"/>
          <p:cNvSpPr>
            <a:spLocks noEditPoints="1"/>
          </p:cNvSpPr>
          <p:nvPr/>
        </p:nvSpPr>
        <p:spPr bwMode="auto">
          <a:xfrm rot="21334256">
            <a:off x="6362471" y="4486665"/>
            <a:ext cx="612035" cy="1110955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/>
          </a:p>
        </p:txBody>
      </p:sp>
      <p:sp>
        <p:nvSpPr>
          <p:cNvPr id="443" name="Freeform 265"/>
          <p:cNvSpPr>
            <a:spLocks noEditPoints="1"/>
          </p:cNvSpPr>
          <p:nvPr/>
        </p:nvSpPr>
        <p:spPr bwMode="auto">
          <a:xfrm rot="21334256">
            <a:off x="4523967" y="1935985"/>
            <a:ext cx="747666" cy="714775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4" name="Freeform 266"/>
          <p:cNvSpPr>
            <a:spLocks/>
          </p:cNvSpPr>
          <p:nvPr/>
        </p:nvSpPr>
        <p:spPr bwMode="auto">
          <a:xfrm rot="21334256">
            <a:off x="5963419" y="4542999"/>
            <a:ext cx="713760" cy="1916521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/>
          </a:p>
        </p:txBody>
      </p:sp>
      <p:sp>
        <p:nvSpPr>
          <p:cNvPr id="445" name="Freeform 267"/>
          <p:cNvSpPr>
            <a:spLocks noEditPoints="1"/>
          </p:cNvSpPr>
          <p:nvPr/>
        </p:nvSpPr>
        <p:spPr bwMode="auto">
          <a:xfrm rot="21334256">
            <a:off x="6424452" y="3769203"/>
            <a:ext cx="778183" cy="1157176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6" name="Freeform 268"/>
          <p:cNvSpPr>
            <a:spLocks/>
          </p:cNvSpPr>
          <p:nvPr/>
        </p:nvSpPr>
        <p:spPr bwMode="auto">
          <a:xfrm rot="21334256">
            <a:off x="5811326" y="2191433"/>
            <a:ext cx="812092" cy="988799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47" name="Freeform 269"/>
          <p:cNvSpPr>
            <a:spLocks/>
          </p:cNvSpPr>
          <p:nvPr/>
        </p:nvSpPr>
        <p:spPr bwMode="auto">
          <a:xfrm rot="21334256">
            <a:off x="6800221" y="4726251"/>
            <a:ext cx="793442" cy="1015213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8" name="Freeform 270"/>
          <p:cNvSpPr>
            <a:spLocks/>
          </p:cNvSpPr>
          <p:nvPr/>
        </p:nvSpPr>
        <p:spPr bwMode="auto">
          <a:xfrm rot="21334256">
            <a:off x="4968249" y="2221277"/>
            <a:ext cx="978238" cy="600874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9" name="Freeform 271"/>
          <p:cNvSpPr>
            <a:spLocks noEditPoints="1"/>
          </p:cNvSpPr>
          <p:nvPr/>
        </p:nvSpPr>
        <p:spPr bwMode="auto">
          <a:xfrm rot="21334256">
            <a:off x="3024884" y="2247895"/>
            <a:ext cx="1095221" cy="879852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/>
          </a:p>
        </p:txBody>
      </p:sp>
      <p:sp>
        <p:nvSpPr>
          <p:cNvPr id="450" name="Freeform 273"/>
          <p:cNvSpPr>
            <a:spLocks noEditPoints="1"/>
          </p:cNvSpPr>
          <p:nvPr/>
        </p:nvSpPr>
        <p:spPr bwMode="auto">
          <a:xfrm rot="21334256">
            <a:off x="2845244" y="3039478"/>
            <a:ext cx="674765" cy="965687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1" name="Freeform 274"/>
          <p:cNvSpPr>
            <a:spLocks/>
          </p:cNvSpPr>
          <p:nvPr/>
        </p:nvSpPr>
        <p:spPr bwMode="auto">
          <a:xfrm rot="21334256">
            <a:off x="4139696" y="1604655"/>
            <a:ext cx="651030" cy="557954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2" name="Freeform 275"/>
          <p:cNvSpPr>
            <a:spLocks noEditPoints="1"/>
          </p:cNvSpPr>
          <p:nvPr/>
        </p:nvSpPr>
        <p:spPr bwMode="auto">
          <a:xfrm rot="21334256">
            <a:off x="6589962" y="4067430"/>
            <a:ext cx="413675" cy="463860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53" name="Freeform 276"/>
          <p:cNvSpPr>
            <a:spLocks/>
          </p:cNvSpPr>
          <p:nvPr/>
        </p:nvSpPr>
        <p:spPr bwMode="auto">
          <a:xfrm rot="21334256">
            <a:off x="3152058" y="4483286"/>
            <a:ext cx="922292" cy="779154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54" name="Freeform 277"/>
          <p:cNvSpPr>
            <a:spLocks/>
          </p:cNvSpPr>
          <p:nvPr/>
        </p:nvSpPr>
        <p:spPr bwMode="auto">
          <a:xfrm rot="21334256">
            <a:off x="4294426" y="4399567"/>
            <a:ext cx="856172" cy="73458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/>
          </a:p>
        </p:txBody>
      </p:sp>
      <p:sp>
        <p:nvSpPr>
          <p:cNvPr id="455" name="Freeform 278"/>
          <p:cNvSpPr>
            <a:spLocks/>
          </p:cNvSpPr>
          <p:nvPr/>
        </p:nvSpPr>
        <p:spPr bwMode="auto">
          <a:xfrm rot="21334256">
            <a:off x="2646139" y="4170236"/>
            <a:ext cx="518789" cy="572810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56" name="Freeform 280"/>
          <p:cNvSpPr>
            <a:spLocks/>
          </p:cNvSpPr>
          <p:nvPr/>
        </p:nvSpPr>
        <p:spPr bwMode="auto">
          <a:xfrm rot="21334256">
            <a:off x="5474392" y="3271607"/>
            <a:ext cx="542526" cy="647094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58" name="Freeform 282"/>
          <p:cNvSpPr>
            <a:spLocks/>
          </p:cNvSpPr>
          <p:nvPr/>
        </p:nvSpPr>
        <p:spPr bwMode="auto">
          <a:xfrm rot="21334256">
            <a:off x="3971916" y="2986160"/>
            <a:ext cx="925683" cy="643794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9" name="Freeform 283"/>
          <p:cNvSpPr>
            <a:spLocks/>
          </p:cNvSpPr>
          <p:nvPr/>
        </p:nvSpPr>
        <p:spPr bwMode="auto">
          <a:xfrm rot="21334256">
            <a:off x="5355880" y="2502638"/>
            <a:ext cx="807005" cy="827027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0" name="Freeform 284"/>
          <p:cNvSpPr>
            <a:spLocks/>
          </p:cNvSpPr>
          <p:nvPr/>
        </p:nvSpPr>
        <p:spPr bwMode="auto">
          <a:xfrm rot="21334256">
            <a:off x="4009151" y="4931156"/>
            <a:ext cx="1096917" cy="785758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61" name="Freeform 285"/>
          <p:cNvSpPr>
            <a:spLocks/>
          </p:cNvSpPr>
          <p:nvPr/>
        </p:nvSpPr>
        <p:spPr bwMode="auto">
          <a:xfrm rot="21334256">
            <a:off x="6900701" y="4081449"/>
            <a:ext cx="552698" cy="666904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62" name="Freeform 286"/>
          <p:cNvSpPr>
            <a:spLocks/>
          </p:cNvSpPr>
          <p:nvPr/>
        </p:nvSpPr>
        <p:spPr bwMode="auto">
          <a:xfrm rot="21334256">
            <a:off x="4853882" y="3505775"/>
            <a:ext cx="851086" cy="582715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63" name="Freeform 287"/>
          <p:cNvSpPr>
            <a:spLocks noEditPoints="1"/>
          </p:cNvSpPr>
          <p:nvPr/>
        </p:nvSpPr>
        <p:spPr bwMode="auto">
          <a:xfrm rot="21334256">
            <a:off x="3754445" y="1278347"/>
            <a:ext cx="608646" cy="779154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4" name="Rectangle 637"/>
          <p:cNvSpPr>
            <a:spLocks noChangeArrowheads="1"/>
          </p:cNvSpPr>
          <p:nvPr/>
        </p:nvSpPr>
        <p:spPr bwMode="auto">
          <a:xfrm rot="21334256">
            <a:off x="5158364" y="6072219"/>
            <a:ext cx="460358" cy="9400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5" name="Rectangle 647"/>
          <p:cNvSpPr>
            <a:spLocks noChangeArrowheads="1"/>
          </p:cNvSpPr>
          <p:nvPr/>
        </p:nvSpPr>
        <p:spPr bwMode="auto">
          <a:xfrm rot="21334256">
            <a:off x="3512710" y="1815727"/>
            <a:ext cx="284512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6" name="Rectangle 656"/>
          <p:cNvSpPr>
            <a:spLocks noChangeArrowheads="1"/>
          </p:cNvSpPr>
          <p:nvPr/>
        </p:nvSpPr>
        <p:spPr bwMode="auto">
          <a:xfrm rot="21334256">
            <a:off x="3931761" y="4531471"/>
            <a:ext cx="414915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7" name="Rectangle 670"/>
          <p:cNvSpPr>
            <a:spLocks noChangeArrowheads="1"/>
          </p:cNvSpPr>
          <p:nvPr/>
        </p:nvSpPr>
        <p:spPr bwMode="auto">
          <a:xfrm rot="21334256">
            <a:off x="4172301" y="2393595"/>
            <a:ext cx="420842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8" name="Rectangle 683"/>
          <p:cNvSpPr>
            <a:spLocks noChangeArrowheads="1"/>
          </p:cNvSpPr>
          <p:nvPr/>
        </p:nvSpPr>
        <p:spPr bwMode="auto">
          <a:xfrm rot="21334256">
            <a:off x="5019776" y="1652453"/>
            <a:ext cx="438624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9" name="Rectangle 696"/>
          <p:cNvSpPr>
            <a:spLocks noChangeArrowheads="1"/>
          </p:cNvSpPr>
          <p:nvPr/>
        </p:nvSpPr>
        <p:spPr bwMode="auto">
          <a:xfrm rot="21334256">
            <a:off x="4436258" y="5267832"/>
            <a:ext cx="505801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0" name="Rectangle 703"/>
          <p:cNvSpPr>
            <a:spLocks noChangeArrowheads="1"/>
          </p:cNvSpPr>
          <p:nvPr/>
        </p:nvSpPr>
        <p:spPr bwMode="auto">
          <a:xfrm rot="21334256">
            <a:off x="2236549" y="3793416"/>
            <a:ext cx="493946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" name="Rectangle 704"/>
          <p:cNvSpPr>
            <a:spLocks noChangeArrowheads="1"/>
          </p:cNvSpPr>
          <p:nvPr/>
        </p:nvSpPr>
        <p:spPr bwMode="auto">
          <a:xfrm rot="21334256">
            <a:off x="4400669" y="3734297"/>
            <a:ext cx="335882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2" name="Rectangle 707"/>
          <p:cNvSpPr>
            <a:spLocks noChangeArrowheads="1"/>
          </p:cNvSpPr>
          <p:nvPr/>
        </p:nvSpPr>
        <p:spPr bwMode="auto">
          <a:xfrm rot="21334256">
            <a:off x="5723555" y="2875203"/>
            <a:ext cx="464309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3" name="Rectangle 708"/>
          <p:cNvSpPr>
            <a:spLocks noChangeArrowheads="1"/>
          </p:cNvSpPr>
          <p:nvPr/>
        </p:nvSpPr>
        <p:spPr bwMode="auto">
          <a:xfrm rot="21334256">
            <a:off x="3075543" y="4051413"/>
            <a:ext cx="416891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4" name="Rectangle 712"/>
          <p:cNvSpPr>
            <a:spLocks noChangeArrowheads="1"/>
          </p:cNvSpPr>
          <p:nvPr/>
        </p:nvSpPr>
        <p:spPr bwMode="auto">
          <a:xfrm rot="21334256">
            <a:off x="5243228" y="2456341"/>
            <a:ext cx="468261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5" name="Rectangle 718"/>
          <p:cNvSpPr>
            <a:spLocks noChangeArrowheads="1"/>
          </p:cNvSpPr>
          <p:nvPr/>
        </p:nvSpPr>
        <p:spPr bwMode="auto">
          <a:xfrm rot="21334256">
            <a:off x="6123381" y="5432236"/>
            <a:ext cx="505801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6" name="Rectangle 743"/>
          <p:cNvSpPr>
            <a:spLocks noChangeArrowheads="1"/>
          </p:cNvSpPr>
          <p:nvPr/>
        </p:nvSpPr>
        <p:spPr bwMode="auto">
          <a:xfrm rot="21334256">
            <a:off x="2917544" y="3420643"/>
            <a:ext cx="464309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7" name="Rectangle 750"/>
          <p:cNvSpPr>
            <a:spLocks noChangeArrowheads="1"/>
          </p:cNvSpPr>
          <p:nvPr/>
        </p:nvSpPr>
        <p:spPr bwMode="auto">
          <a:xfrm rot="21334256">
            <a:off x="4948992" y="5009173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478" name="Rectangle 760"/>
          <p:cNvSpPr>
            <a:spLocks noChangeArrowheads="1"/>
          </p:cNvSpPr>
          <p:nvPr/>
        </p:nvSpPr>
        <p:spPr bwMode="auto">
          <a:xfrm rot="21334256">
            <a:off x="3470385" y="4319228"/>
            <a:ext cx="379351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9" name="Rectangle 793"/>
          <p:cNvSpPr>
            <a:spLocks noChangeArrowheads="1"/>
          </p:cNvSpPr>
          <p:nvPr/>
        </p:nvSpPr>
        <p:spPr bwMode="auto">
          <a:xfrm rot="21334256">
            <a:off x="5865445" y="2572950"/>
            <a:ext cx="584067" cy="923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480" name="Rectangle 806"/>
          <p:cNvSpPr>
            <a:spLocks noChangeArrowheads="1"/>
          </p:cNvSpPr>
          <p:nvPr/>
        </p:nvSpPr>
        <p:spPr bwMode="auto">
          <a:xfrm rot="21334256">
            <a:off x="5227039" y="3093313"/>
            <a:ext cx="559147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" name="Rectangle 808"/>
          <p:cNvSpPr>
            <a:spLocks noChangeArrowheads="1"/>
          </p:cNvSpPr>
          <p:nvPr/>
        </p:nvSpPr>
        <p:spPr bwMode="auto">
          <a:xfrm rot="21334256">
            <a:off x="6534502" y="3925911"/>
            <a:ext cx="49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Новокубанский</a:t>
            </a:r>
          </a:p>
        </p:txBody>
      </p:sp>
      <p:sp>
        <p:nvSpPr>
          <p:cNvPr id="482" name="Rectangle 821"/>
          <p:cNvSpPr>
            <a:spLocks noChangeArrowheads="1"/>
          </p:cNvSpPr>
          <p:nvPr/>
        </p:nvSpPr>
        <p:spPr bwMode="auto">
          <a:xfrm rot="21334256">
            <a:off x="4244363" y="3206781"/>
            <a:ext cx="543340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3" name="Rectangle 823"/>
          <p:cNvSpPr>
            <a:spLocks noChangeArrowheads="1"/>
          </p:cNvSpPr>
          <p:nvPr/>
        </p:nvSpPr>
        <p:spPr bwMode="auto">
          <a:xfrm rot="21334256">
            <a:off x="4804687" y="3330932"/>
            <a:ext cx="515679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4" name="Rectangle 826"/>
          <p:cNvSpPr>
            <a:spLocks noChangeArrowheads="1"/>
          </p:cNvSpPr>
          <p:nvPr/>
        </p:nvSpPr>
        <p:spPr bwMode="auto">
          <a:xfrm rot="21334256">
            <a:off x="3640005" y="3119086"/>
            <a:ext cx="521607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5" name="Rectangle 827"/>
          <p:cNvSpPr>
            <a:spLocks noChangeArrowheads="1"/>
          </p:cNvSpPr>
          <p:nvPr/>
        </p:nvSpPr>
        <p:spPr bwMode="auto">
          <a:xfrm rot="21334256">
            <a:off x="5558359" y="1992354"/>
            <a:ext cx="486043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6" name="Rectangle 833"/>
          <p:cNvSpPr>
            <a:spLocks noChangeArrowheads="1"/>
          </p:cNvSpPr>
          <p:nvPr/>
        </p:nvSpPr>
        <p:spPr bwMode="auto">
          <a:xfrm rot="21334256">
            <a:off x="6053443" y="3312447"/>
            <a:ext cx="460358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487" name="Rectangle 834"/>
          <p:cNvSpPr>
            <a:spLocks noChangeArrowheads="1"/>
          </p:cNvSpPr>
          <p:nvPr/>
        </p:nvSpPr>
        <p:spPr bwMode="auto">
          <a:xfrm rot="21334256">
            <a:off x="7047874" y="4308561"/>
            <a:ext cx="341440" cy="923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Успенский</a:t>
            </a:r>
          </a:p>
        </p:txBody>
      </p:sp>
      <p:sp>
        <p:nvSpPr>
          <p:cNvPr id="488" name="Rectangle 836"/>
          <p:cNvSpPr>
            <a:spLocks noChangeArrowheads="1"/>
          </p:cNvSpPr>
          <p:nvPr/>
        </p:nvSpPr>
        <p:spPr bwMode="auto">
          <a:xfrm rot="1484082">
            <a:off x="3422747" y="3660333"/>
            <a:ext cx="719185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9" name="Rectangle 843"/>
          <p:cNvSpPr>
            <a:spLocks noChangeArrowheads="1"/>
          </p:cNvSpPr>
          <p:nvPr/>
        </p:nvSpPr>
        <p:spPr bwMode="auto">
          <a:xfrm rot="21334256">
            <a:off x="6372868" y="2728824"/>
            <a:ext cx="539389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0" name="Rectangle 845"/>
          <p:cNvSpPr>
            <a:spLocks noChangeArrowheads="1"/>
          </p:cNvSpPr>
          <p:nvPr/>
        </p:nvSpPr>
        <p:spPr bwMode="auto">
          <a:xfrm rot="21334256">
            <a:off x="2485190" y="4080900"/>
            <a:ext cx="26930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</a:t>
            </a:r>
            <a:endParaRPr lang="ru-RU" altLang="ru-RU" sz="600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" name="Rectangle 847"/>
          <p:cNvSpPr>
            <a:spLocks noChangeArrowheads="1"/>
          </p:cNvSpPr>
          <p:nvPr/>
        </p:nvSpPr>
        <p:spPr bwMode="auto">
          <a:xfrm rot="21334256">
            <a:off x="4286885" y="2864839"/>
            <a:ext cx="527534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2" name="Rectangle 852"/>
          <p:cNvSpPr>
            <a:spLocks noChangeArrowheads="1"/>
          </p:cNvSpPr>
          <p:nvPr/>
        </p:nvSpPr>
        <p:spPr bwMode="auto">
          <a:xfrm rot="21334256">
            <a:off x="3250276" y="2772138"/>
            <a:ext cx="926643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3" name="Rectangle 860"/>
          <p:cNvSpPr>
            <a:spLocks noChangeArrowheads="1"/>
          </p:cNvSpPr>
          <p:nvPr/>
        </p:nvSpPr>
        <p:spPr bwMode="auto">
          <a:xfrm rot="21334256">
            <a:off x="3878914" y="1680618"/>
            <a:ext cx="598662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4" name="Rectangle 862"/>
          <p:cNvSpPr>
            <a:spLocks noChangeArrowheads="1"/>
          </p:cNvSpPr>
          <p:nvPr/>
        </p:nvSpPr>
        <p:spPr bwMode="auto">
          <a:xfrm rot="21334256">
            <a:off x="6041295" y="3695274"/>
            <a:ext cx="578904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5" name="Rectangle 865"/>
          <p:cNvSpPr>
            <a:spLocks noChangeArrowheads="1"/>
          </p:cNvSpPr>
          <p:nvPr/>
        </p:nvSpPr>
        <p:spPr bwMode="auto">
          <a:xfrm rot="21334256">
            <a:off x="4733882" y="2203522"/>
            <a:ext cx="608541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6" name="Rectangle 870"/>
          <p:cNvSpPr>
            <a:spLocks noChangeArrowheads="1"/>
          </p:cNvSpPr>
          <p:nvPr/>
        </p:nvSpPr>
        <p:spPr bwMode="auto">
          <a:xfrm rot="21334256">
            <a:off x="5024313" y="3702464"/>
            <a:ext cx="683621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7" name="Rectangle 879"/>
          <p:cNvSpPr>
            <a:spLocks noChangeArrowheads="1"/>
          </p:cNvSpPr>
          <p:nvPr/>
        </p:nvSpPr>
        <p:spPr bwMode="auto">
          <a:xfrm rot="21334256">
            <a:off x="4394776" y="4647981"/>
            <a:ext cx="533800" cy="1846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</a:t>
            </a:r>
            <a:endParaRPr lang="ru-RU" altLang="ru-RU" sz="6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600" i="1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. Горячий Ключ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8" name="Rectangle 895"/>
          <p:cNvSpPr>
            <a:spLocks noChangeArrowheads="1"/>
          </p:cNvSpPr>
          <p:nvPr/>
        </p:nvSpPr>
        <p:spPr bwMode="auto">
          <a:xfrm rot="21334256">
            <a:off x="5661483" y="3522545"/>
            <a:ext cx="458382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9" name="Rectangle 904"/>
          <p:cNvSpPr>
            <a:spLocks noChangeArrowheads="1"/>
          </p:cNvSpPr>
          <p:nvPr/>
        </p:nvSpPr>
        <p:spPr bwMode="auto">
          <a:xfrm rot="452053">
            <a:off x="3446343" y="4930339"/>
            <a:ext cx="709307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0" name="Rectangle 915"/>
          <p:cNvSpPr>
            <a:spLocks noChangeArrowheads="1"/>
          </p:cNvSpPr>
          <p:nvPr/>
        </p:nvSpPr>
        <p:spPr bwMode="auto">
          <a:xfrm rot="21334256">
            <a:off x="4401995" y="1830228"/>
            <a:ext cx="610517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" name="Rectangle 953"/>
          <p:cNvSpPr>
            <a:spLocks noChangeArrowheads="1"/>
          </p:cNvSpPr>
          <p:nvPr/>
        </p:nvSpPr>
        <p:spPr bwMode="auto">
          <a:xfrm>
            <a:off x="2626513" y="4401188"/>
            <a:ext cx="54502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altLang="ru-RU" sz="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</a:t>
            </a:r>
          </a:p>
          <a:p>
            <a:pPr algn="ctr"/>
            <a:r>
              <a:rPr lang="ru-RU" altLang="ru-RU" sz="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2" name="Rectangle 960"/>
          <p:cNvSpPr>
            <a:spLocks noChangeArrowheads="1"/>
          </p:cNvSpPr>
          <p:nvPr/>
        </p:nvSpPr>
        <p:spPr bwMode="auto">
          <a:xfrm rot="21334256">
            <a:off x="4196224" y="4029548"/>
            <a:ext cx="56265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</a:p>
        </p:txBody>
      </p:sp>
      <p:sp>
        <p:nvSpPr>
          <p:cNvPr id="503" name="Rectangle 976"/>
          <p:cNvSpPr>
            <a:spLocks noChangeArrowheads="1"/>
          </p:cNvSpPr>
          <p:nvPr/>
        </p:nvSpPr>
        <p:spPr bwMode="auto">
          <a:xfrm rot="21334256">
            <a:off x="6622525" y="4140727"/>
            <a:ext cx="49212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Армавир</a:t>
            </a:r>
          </a:p>
        </p:txBody>
      </p:sp>
      <p:sp>
        <p:nvSpPr>
          <p:cNvPr id="504" name="Rectangle 766"/>
          <p:cNvSpPr>
            <a:spLocks noChangeArrowheads="1"/>
          </p:cNvSpPr>
          <p:nvPr/>
        </p:nvSpPr>
        <p:spPr bwMode="auto">
          <a:xfrm rot="21334256">
            <a:off x="6528933" y="4907170"/>
            <a:ext cx="434673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5" name="Rectangle 766"/>
          <p:cNvSpPr>
            <a:spLocks noChangeArrowheads="1"/>
          </p:cNvSpPr>
          <p:nvPr/>
        </p:nvSpPr>
        <p:spPr bwMode="auto">
          <a:xfrm rot="1465623">
            <a:off x="6050540" y="4190441"/>
            <a:ext cx="559147" cy="94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6" name="Rectangle 766"/>
          <p:cNvSpPr>
            <a:spLocks noChangeArrowheads="1"/>
          </p:cNvSpPr>
          <p:nvPr/>
        </p:nvSpPr>
        <p:spPr bwMode="auto">
          <a:xfrm rot="21334256">
            <a:off x="5132827" y="4502814"/>
            <a:ext cx="47769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Белореченский</a:t>
            </a:r>
          </a:p>
        </p:txBody>
      </p:sp>
      <p:sp>
        <p:nvSpPr>
          <p:cNvPr id="507" name="Rectangle 718"/>
          <p:cNvSpPr>
            <a:spLocks noChangeArrowheads="1"/>
          </p:cNvSpPr>
          <p:nvPr/>
        </p:nvSpPr>
        <p:spPr bwMode="auto">
          <a:xfrm rot="21334256">
            <a:off x="6944237" y="5172197"/>
            <a:ext cx="48410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Отрадненский</a:t>
            </a:r>
          </a:p>
        </p:txBody>
      </p:sp>
      <p:sp>
        <p:nvSpPr>
          <p:cNvPr id="508" name="Freeform 279"/>
          <p:cNvSpPr>
            <a:spLocks/>
          </p:cNvSpPr>
          <p:nvPr/>
        </p:nvSpPr>
        <p:spPr bwMode="auto">
          <a:xfrm rot="21381802">
            <a:off x="4644468" y="5515149"/>
            <a:ext cx="1690304" cy="1188542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1" name="Freeform 281"/>
          <p:cNvSpPr>
            <a:spLocks noEditPoints="1"/>
          </p:cNvSpPr>
          <p:nvPr/>
        </p:nvSpPr>
        <p:spPr bwMode="auto">
          <a:xfrm rot="21334256">
            <a:off x="-6050393" y="4195086"/>
            <a:ext cx="1320561" cy="602425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9" name="Freeform 279"/>
          <p:cNvSpPr>
            <a:spLocks/>
          </p:cNvSpPr>
          <p:nvPr/>
        </p:nvSpPr>
        <p:spPr bwMode="auto">
          <a:xfrm rot="21334256">
            <a:off x="-3026551" y="6207035"/>
            <a:ext cx="1705440" cy="1169128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30" name="Freeform 286"/>
          <p:cNvSpPr>
            <a:spLocks/>
          </p:cNvSpPr>
          <p:nvPr/>
        </p:nvSpPr>
        <p:spPr bwMode="auto">
          <a:xfrm>
            <a:off x="-3053347" y="3414879"/>
            <a:ext cx="1224584" cy="1017087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8" name="Freeform 248"/>
          <p:cNvSpPr>
            <a:spLocks/>
          </p:cNvSpPr>
          <p:nvPr/>
        </p:nvSpPr>
        <p:spPr bwMode="auto">
          <a:xfrm rot="21334256">
            <a:off x="3843491" y="758365"/>
            <a:ext cx="909335" cy="103461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42" name="Freeform 254"/>
          <p:cNvSpPr>
            <a:spLocks noEditPoints="1"/>
          </p:cNvSpPr>
          <p:nvPr/>
        </p:nvSpPr>
        <p:spPr bwMode="auto">
          <a:xfrm rot="21334256">
            <a:off x="-4220613" y="-315442"/>
            <a:ext cx="1029889" cy="1259844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32" name="Freeform 284"/>
          <p:cNvSpPr>
            <a:spLocks/>
          </p:cNvSpPr>
          <p:nvPr/>
        </p:nvSpPr>
        <p:spPr bwMode="auto">
          <a:xfrm rot="21388622">
            <a:off x="-3683000" y="5654876"/>
            <a:ext cx="1105670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10085" y="601997"/>
            <a:ext cx="1958664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температуры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-13937" y="2654064"/>
            <a:ext cx="2002344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321" name="TextBox 320"/>
          <p:cNvSpPr txBox="1"/>
          <p:nvPr/>
        </p:nvSpPr>
        <p:spPr>
          <a:xfrm>
            <a:off x="-17092" y="4810024"/>
            <a:ext cx="1982396" cy="25478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</a:t>
            </a:r>
          </a:p>
        </p:txBody>
      </p:sp>
      <p:sp>
        <p:nvSpPr>
          <p:cNvPr id="392" name="Rectangle 760"/>
          <p:cNvSpPr>
            <a:spLocks noChangeArrowheads="1"/>
          </p:cNvSpPr>
          <p:nvPr/>
        </p:nvSpPr>
        <p:spPr bwMode="auto">
          <a:xfrm rot="21334256">
            <a:off x="-4119601" y="5042270"/>
            <a:ext cx="38274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3" name="Полилиния 4"/>
          <p:cNvSpPr>
            <a:spLocks/>
          </p:cNvSpPr>
          <p:nvPr/>
        </p:nvSpPr>
        <p:spPr bwMode="auto">
          <a:xfrm rot="21334256">
            <a:off x="-3965964" y="4767340"/>
            <a:ext cx="776600" cy="933677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4" name="Полилиния 2"/>
          <p:cNvSpPr>
            <a:spLocks/>
          </p:cNvSpPr>
          <p:nvPr/>
        </p:nvSpPr>
        <p:spPr bwMode="auto">
          <a:xfrm rot="21334256">
            <a:off x="-3588906" y="4586714"/>
            <a:ext cx="776600" cy="392956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5" name="Freeform 245"/>
          <p:cNvSpPr>
            <a:spLocks/>
          </p:cNvSpPr>
          <p:nvPr/>
        </p:nvSpPr>
        <p:spPr bwMode="auto">
          <a:xfrm rot="21334256">
            <a:off x="-4436385" y="4642131"/>
            <a:ext cx="747519" cy="933677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6" name="Freeform 246"/>
          <p:cNvSpPr>
            <a:spLocks noEditPoints="1"/>
          </p:cNvSpPr>
          <p:nvPr/>
        </p:nvSpPr>
        <p:spPr bwMode="auto">
          <a:xfrm rot="21334256">
            <a:off x="-5631775" y="4636450"/>
            <a:ext cx="855286" cy="709597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7" name="Freeform 247"/>
          <p:cNvSpPr>
            <a:spLocks/>
          </p:cNvSpPr>
          <p:nvPr/>
        </p:nvSpPr>
        <p:spPr bwMode="auto">
          <a:xfrm rot="21334256">
            <a:off x="-2941476" y="5444303"/>
            <a:ext cx="956210" cy="1120412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9" name="Freeform 249"/>
          <p:cNvSpPr>
            <a:spLocks/>
          </p:cNvSpPr>
          <p:nvPr/>
        </p:nvSpPr>
        <p:spPr bwMode="auto">
          <a:xfrm rot="21334256">
            <a:off x="-2703728" y="4780631"/>
            <a:ext cx="631200" cy="899578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30" name="Freeform 250"/>
          <p:cNvSpPr>
            <a:spLocks/>
          </p:cNvSpPr>
          <p:nvPr/>
        </p:nvSpPr>
        <p:spPr bwMode="auto">
          <a:xfrm rot="21334256">
            <a:off x="-3714498" y="3376491"/>
            <a:ext cx="1052002" cy="483887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3" name="Freeform 252"/>
          <p:cNvSpPr>
            <a:spLocks/>
          </p:cNvSpPr>
          <p:nvPr/>
        </p:nvSpPr>
        <p:spPr bwMode="auto">
          <a:xfrm rot="21334256">
            <a:off x="-1872644" y="4259411"/>
            <a:ext cx="920287" cy="579694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4" name="Freeform 253"/>
          <p:cNvSpPr>
            <a:spLocks/>
          </p:cNvSpPr>
          <p:nvPr/>
        </p:nvSpPr>
        <p:spPr bwMode="auto">
          <a:xfrm rot="21334256">
            <a:off x="-3639538" y="4262760"/>
            <a:ext cx="973314" cy="566703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6" name="Freeform 255"/>
          <p:cNvSpPr>
            <a:spLocks noEditPoints="1"/>
          </p:cNvSpPr>
          <p:nvPr/>
        </p:nvSpPr>
        <p:spPr bwMode="auto">
          <a:xfrm rot="21334256">
            <a:off x="-1868923" y="3871819"/>
            <a:ext cx="843312" cy="496879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7" name="Freeform 256"/>
          <p:cNvSpPr>
            <a:spLocks/>
          </p:cNvSpPr>
          <p:nvPr/>
        </p:nvSpPr>
        <p:spPr bwMode="auto">
          <a:xfrm rot="21334256">
            <a:off x="-4436583" y="3682697"/>
            <a:ext cx="1078990" cy="836250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8" name="Freeform 257"/>
          <p:cNvSpPr>
            <a:spLocks/>
          </p:cNvSpPr>
          <p:nvPr/>
        </p:nvSpPr>
        <p:spPr bwMode="auto">
          <a:xfrm rot="21334256">
            <a:off x="-3847561" y="2699572"/>
            <a:ext cx="1260919" cy="926185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9" name="Freeform 258"/>
          <p:cNvSpPr>
            <a:spLocks/>
          </p:cNvSpPr>
          <p:nvPr/>
        </p:nvSpPr>
        <p:spPr bwMode="auto">
          <a:xfrm rot="21334256">
            <a:off x="-3120627" y="3713347"/>
            <a:ext cx="627781" cy="769675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0" name="Freeform 259"/>
          <p:cNvSpPr>
            <a:spLocks/>
          </p:cNvSpPr>
          <p:nvPr/>
        </p:nvSpPr>
        <p:spPr bwMode="auto">
          <a:xfrm rot="21334256">
            <a:off x="-4346227" y="3976736"/>
            <a:ext cx="843312" cy="870349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2" name="Freeform 261"/>
          <p:cNvSpPr>
            <a:spLocks/>
          </p:cNvSpPr>
          <p:nvPr/>
        </p:nvSpPr>
        <p:spPr bwMode="auto">
          <a:xfrm rot="21334256">
            <a:off x="-4979419" y="4620491"/>
            <a:ext cx="874102" cy="709595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3" name="Freeform 262"/>
          <p:cNvSpPr>
            <a:spLocks/>
          </p:cNvSpPr>
          <p:nvPr/>
        </p:nvSpPr>
        <p:spPr bwMode="auto">
          <a:xfrm rot="21334256">
            <a:off x="-1995503" y="4566148"/>
            <a:ext cx="1034896" cy="820012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4" name="Freeform 263"/>
          <p:cNvSpPr>
            <a:spLocks/>
          </p:cNvSpPr>
          <p:nvPr/>
        </p:nvSpPr>
        <p:spPr bwMode="auto">
          <a:xfrm rot="21334256">
            <a:off x="-2967064" y="2165957"/>
            <a:ext cx="997264" cy="789161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5" name="Freeform 264"/>
          <p:cNvSpPr>
            <a:spLocks noEditPoints="1"/>
          </p:cNvSpPr>
          <p:nvPr/>
        </p:nvSpPr>
        <p:spPr bwMode="auto">
          <a:xfrm rot="21334256">
            <a:off x="-1313709" y="5215378"/>
            <a:ext cx="617516" cy="1092808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8" name="Freeform 267"/>
          <p:cNvSpPr>
            <a:spLocks noEditPoints="1"/>
          </p:cNvSpPr>
          <p:nvPr/>
        </p:nvSpPr>
        <p:spPr bwMode="auto">
          <a:xfrm rot="21334256">
            <a:off x="-2062749" y="679235"/>
            <a:ext cx="785152" cy="1138274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9" name="Freeform 268"/>
          <p:cNvSpPr>
            <a:spLocks/>
          </p:cNvSpPr>
          <p:nvPr/>
        </p:nvSpPr>
        <p:spPr bwMode="auto">
          <a:xfrm rot="21334256">
            <a:off x="-1881878" y="2942292"/>
            <a:ext cx="887285" cy="1027807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0" name="Freeform 269"/>
          <p:cNvSpPr>
            <a:spLocks/>
          </p:cNvSpPr>
          <p:nvPr/>
        </p:nvSpPr>
        <p:spPr bwMode="auto">
          <a:xfrm rot="21334256">
            <a:off x="-1679776" y="1620654"/>
            <a:ext cx="800547" cy="998630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1" name="Freeform 270"/>
          <p:cNvSpPr>
            <a:spLocks/>
          </p:cNvSpPr>
          <p:nvPr/>
        </p:nvSpPr>
        <p:spPr bwMode="auto">
          <a:xfrm rot="21334256">
            <a:off x="-2677710" y="3013931"/>
            <a:ext cx="1027119" cy="599189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2" name="Freeform 271"/>
          <p:cNvSpPr>
            <a:spLocks noEditPoints="1"/>
          </p:cNvSpPr>
          <p:nvPr/>
        </p:nvSpPr>
        <p:spPr bwMode="auto">
          <a:xfrm rot="21334256">
            <a:off x="-4690953" y="2908270"/>
            <a:ext cx="1142059" cy="975984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3" name="Freeform 273"/>
          <p:cNvSpPr>
            <a:spLocks noEditPoints="1"/>
          </p:cNvSpPr>
          <p:nvPr/>
        </p:nvSpPr>
        <p:spPr bwMode="auto">
          <a:xfrm rot="21334256">
            <a:off x="-4862427" y="3783284"/>
            <a:ext cx="680807" cy="949913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4" name="Freeform 274"/>
          <p:cNvSpPr>
            <a:spLocks/>
          </p:cNvSpPr>
          <p:nvPr/>
        </p:nvSpPr>
        <p:spPr bwMode="auto">
          <a:xfrm rot="21334256">
            <a:off x="-3556386" y="2380441"/>
            <a:ext cx="656859" cy="548840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5" name="Freeform 275"/>
          <p:cNvSpPr>
            <a:spLocks noEditPoints="1"/>
          </p:cNvSpPr>
          <p:nvPr/>
        </p:nvSpPr>
        <p:spPr bwMode="auto">
          <a:xfrm rot="21334256">
            <a:off x="-1084181" y="4802991"/>
            <a:ext cx="417379" cy="456284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6" name="Freeform 276"/>
          <p:cNvSpPr>
            <a:spLocks/>
          </p:cNvSpPr>
          <p:nvPr/>
        </p:nvSpPr>
        <p:spPr bwMode="auto">
          <a:xfrm rot="21334256">
            <a:off x="-4552868" y="5212053"/>
            <a:ext cx="930551" cy="766427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7" name="Freeform 277"/>
          <p:cNvSpPr>
            <a:spLocks/>
          </p:cNvSpPr>
          <p:nvPr/>
        </p:nvSpPr>
        <p:spPr bwMode="auto">
          <a:xfrm rot="21334256">
            <a:off x="-3400270" y="5129703"/>
            <a:ext cx="863838" cy="722586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8" name="Freeform 278"/>
          <p:cNvSpPr>
            <a:spLocks/>
          </p:cNvSpPr>
          <p:nvPr/>
        </p:nvSpPr>
        <p:spPr bwMode="auto">
          <a:xfrm rot="21334256">
            <a:off x="-5063314" y="4877675"/>
            <a:ext cx="523435" cy="563454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0" name="Freeform 280"/>
          <p:cNvSpPr>
            <a:spLocks/>
          </p:cNvSpPr>
          <p:nvPr/>
        </p:nvSpPr>
        <p:spPr bwMode="auto">
          <a:xfrm rot="21334256">
            <a:off x="-2209741" y="4020167"/>
            <a:ext cx="547384" cy="636524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3" name="Freeform 283"/>
          <p:cNvSpPr>
            <a:spLocks/>
          </p:cNvSpPr>
          <p:nvPr/>
        </p:nvSpPr>
        <p:spPr bwMode="auto">
          <a:xfrm rot="21334256">
            <a:off x="-2329311" y="3263758"/>
            <a:ext cx="814232" cy="813518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5" name="Freeform 285"/>
          <p:cNvSpPr>
            <a:spLocks/>
          </p:cNvSpPr>
          <p:nvPr/>
        </p:nvSpPr>
        <p:spPr bwMode="auto">
          <a:xfrm rot="21334256">
            <a:off x="-1578396" y="986381"/>
            <a:ext cx="557647" cy="656011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6" name="Freeform 286"/>
          <p:cNvSpPr>
            <a:spLocks/>
          </p:cNvSpPr>
          <p:nvPr/>
        </p:nvSpPr>
        <p:spPr bwMode="auto">
          <a:xfrm>
            <a:off x="-2906637" y="4250510"/>
            <a:ext cx="922322" cy="573197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7" name="Freeform 287"/>
          <p:cNvSpPr>
            <a:spLocks noEditPoints="1"/>
          </p:cNvSpPr>
          <p:nvPr/>
        </p:nvSpPr>
        <p:spPr bwMode="auto">
          <a:xfrm rot="21334256">
            <a:off x="-3919216" y="2059463"/>
            <a:ext cx="614096" cy="766427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8" name="Rectangle 637"/>
          <p:cNvSpPr>
            <a:spLocks noChangeArrowheads="1"/>
          </p:cNvSpPr>
          <p:nvPr/>
        </p:nvSpPr>
        <p:spPr bwMode="auto">
          <a:xfrm rot="21334256">
            <a:off x="-2559554" y="6730069"/>
            <a:ext cx="29104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г. Сочи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1" name="Rectangle 670"/>
          <p:cNvSpPr>
            <a:spLocks noChangeArrowheads="1"/>
          </p:cNvSpPr>
          <p:nvPr/>
        </p:nvSpPr>
        <p:spPr bwMode="auto">
          <a:xfrm rot="21334256">
            <a:off x="-3481903" y="3156565"/>
            <a:ext cx="34144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Каневский</a:t>
            </a:r>
          </a:p>
        </p:txBody>
      </p:sp>
      <p:sp>
        <p:nvSpPr>
          <p:cNvPr id="387" name="Rectangle 708"/>
          <p:cNvSpPr>
            <a:spLocks noChangeArrowheads="1"/>
          </p:cNvSpPr>
          <p:nvPr/>
        </p:nvSpPr>
        <p:spPr bwMode="auto">
          <a:xfrm>
            <a:off x="-4629821" y="4771812"/>
            <a:ext cx="42062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0" name="Rectangle 743"/>
          <p:cNvSpPr>
            <a:spLocks noChangeArrowheads="1"/>
          </p:cNvSpPr>
          <p:nvPr/>
        </p:nvSpPr>
        <p:spPr bwMode="auto">
          <a:xfrm>
            <a:off x="-4801597" y="4178506"/>
            <a:ext cx="46846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3" name="Rectangle 793"/>
          <p:cNvSpPr>
            <a:spLocks noChangeArrowheads="1"/>
          </p:cNvSpPr>
          <p:nvPr/>
        </p:nvSpPr>
        <p:spPr bwMode="auto">
          <a:xfrm rot="21334256">
            <a:off x="-1588735" y="3481356"/>
            <a:ext cx="66582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95" name="Rectangle 808"/>
          <p:cNvSpPr>
            <a:spLocks noChangeArrowheads="1"/>
          </p:cNvSpPr>
          <p:nvPr/>
        </p:nvSpPr>
        <p:spPr bwMode="auto">
          <a:xfrm rot="21334256">
            <a:off x="-1552964" y="4382373"/>
            <a:ext cx="49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Новокубанский</a:t>
            </a:r>
          </a:p>
        </p:txBody>
      </p:sp>
      <p:sp>
        <p:nvSpPr>
          <p:cNvPr id="398" name="Rectangle 826"/>
          <p:cNvSpPr>
            <a:spLocks noChangeArrowheads="1"/>
          </p:cNvSpPr>
          <p:nvPr/>
        </p:nvSpPr>
        <p:spPr bwMode="auto">
          <a:xfrm>
            <a:off x="-4060549" y="3870139"/>
            <a:ext cx="52627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1" name="Rectangle 834"/>
          <p:cNvSpPr>
            <a:spLocks noChangeArrowheads="1"/>
          </p:cNvSpPr>
          <p:nvPr/>
        </p:nvSpPr>
        <p:spPr bwMode="auto">
          <a:xfrm rot="21334256">
            <a:off x="-1454941" y="1202622"/>
            <a:ext cx="430591" cy="10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2" name="Rectangle 836"/>
          <p:cNvSpPr>
            <a:spLocks noChangeArrowheads="1"/>
          </p:cNvSpPr>
          <p:nvPr/>
        </p:nvSpPr>
        <p:spPr bwMode="auto">
          <a:xfrm>
            <a:off x="-4219397" y="4385731"/>
            <a:ext cx="72562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3" name="Rectangle 843"/>
          <p:cNvSpPr>
            <a:spLocks noChangeArrowheads="1"/>
          </p:cNvSpPr>
          <p:nvPr/>
        </p:nvSpPr>
        <p:spPr bwMode="auto">
          <a:xfrm rot="21334256">
            <a:off x="-1253066" y="3230687"/>
            <a:ext cx="54421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6" name="Rectangle 852"/>
          <p:cNvSpPr>
            <a:spLocks noChangeArrowheads="1"/>
          </p:cNvSpPr>
          <p:nvPr/>
        </p:nvSpPr>
        <p:spPr bwMode="auto">
          <a:xfrm rot="21334256">
            <a:off x="-4462712" y="3488560"/>
            <a:ext cx="93494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" name="Rectangle 870"/>
          <p:cNvSpPr>
            <a:spLocks noChangeArrowheads="1"/>
          </p:cNvSpPr>
          <p:nvPr/>
        </p:nvSpPr>
        <p:spPr bwMode="auto">
          <a:xfrm rot="21334256">
            <a:off x="-2687804" y="4443986"/>
            <a:ext cx="68974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" name="Rectangle 879"/>
          <p:cNvSpPr>
            <a:spLocks noChangeArrowheads="1"/>
          </p:cNvSpPr>
          <p:nvPr/>
        </p:nvSpPr>
        <p:spPr bwMode="auto">
          <a:xfrm>
            <a:off x="-3187381" y="5442004"/>
            <a:ext cx="51529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Горячий Ключ</a:t>
            </a:r>
          </a:p>
        </p:txBody>
      </p:sp>
      <p:sp>
        <p:nvSpPr>
          <p:cNvPr id="416" name="Rectangle 960"/>
          <p:cNvSpPr>
            <a:spLocks noChangeArrowheads="1"/>
          </p:cNvSpPr>
          <p:nvPr/>
        </p:nvSpPr>
        <p:spPr bwMode="auto">
          <a:xfrm rot="21334256">
            <a:off x="-3532508" y="4726429"/>
            <a:ext cx="564631" cy="13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 г. Краснодар</a:t>
            </a:r>
          </a:p>
        </p:txBody>
      </p:sp>
      <p:sp>
        <p:nvSpPr>
          <p:cNvPr id="417" name="Rectangle 976"/>
          <p:cNvSpPr>
            <a:spLocks noChangeArrowheads="1"/>
          </p:cNvSpPr>
          <p:nvPr/>
        </p:nvSpPr>
        <p:spPr bwMode="auto">
          <a:xfrm rot="21334256">
            <a:off x="-1064927" y="4660547"/>
            <a:ext cx="3718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Армавир</a:t>
            </a:r>
          </a:p>
        </p:txBody>
      </p:sp>
      <p:sp>
        <p:nvSpPr>
          <p:cNvPr id="418" name="Rectangle 766"/>
          <p:cNvSpPr>
            <a:spLocks noChangeArrowheads="1"/>
          </p:cNvSpPr>
          <p:nvPr/>
        </p:nvSpPr>
        <p:spPr bwMode="auto">
          <a:xfrm rot="21334256">
            <a:off x="-1145752" y="5629015"/>
            <a:ext cx="43856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" name="Rectangle 827"/>
          <p:cNvSpPr>
            <a:spLocks noChangeArrowheads="1"/>
          </p:cNvSpPr>
          <p:nvPr/>
        </p:nvSpPr>
        <p:spPr bwMode="auto">
          <a:xfrm rot="21334256">
            <a:off x="-2162714" y="2761878"/>
            <a:ext cx="3943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Крыловский</a:t>
            </a:r>
          </a:p>
        </p:txBody>
      </p:sp>
      <p:sp>
        <p:nvSpPr>
          <p:cNvPr id="382" name="Rectangle 683"/>
          <p:cNvSpPr>
            <a:spLocks noChangeArrowheads="1"/>
          </p:cNvSpPr>
          <p:nvPr/>
        </p:nvSpPr>
        <p:spPr bwMode="auto">
          <a:xfrm rot="21334256">
            <a:off x="-2668425" y="2427461"/>
            <a:ext cx="44255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8" name="Rectangle 712"/>
          <p:cNvSpPr>
            <a:spLocks noChangeArrowheads="1"/>
          </p:cNvSpPr>
          <p:nvPr/>
        </p:nvSpPr>
        <p:spPr bwMode="auto">
          <a:xfrm rot="21334256">
            <a:off x="-2396701" y="3177220"/>
            <a:ext cx="37991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 smtClean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0" name="Rectangle 656"/>
          <p:cNvSpPr>
            <a:spLocks noChangeArrowheads="1"/>
          </p:cNvSpPr>
          <p:nvPr/>
        </p:nvSpPr>
        <p:spPr bwMode="auto">
          <a:xfrm>
            <a:off x="-3662714" y="5309891"/>
            <a:ext cx="4186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7" name="Rectangle 823"/>
          <p:cNvSpPr>
            <a:spLocks noChangeArrowheads="1"/>
          </p:cNvSpPr>
          <p:nvPr/>
        </p:nvSpPr>
        <p:spPr bwMode="auto">
          <a:xfrm rot="21334256">
            <a:off x="-3022494" y="4078592"/>
            <a:ext cx="41838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</a:p>
        </p:txBody>
      </p:sp>
      <p:sp>
        <p:nvSpPr>
          <p:cNvPr id="235" name="Freeform 265"/>
          <p:cNvSpPr>
            <a:spLocks noEditPoints="1"/>
          </p:cNvSpPr>
          <p:nvPr/>
        </p:nvSpPr>
        <p:spPr bwMode="auto">
          <a:xfrm>
            <a:off x="-3175283" y="2674948"/>
            <a:ext cx="805935" cy="827954"/>
          </a:xfrm>
          <a:custGeom>
            <a:avLst/>
            <a:gdLst>
              <a:gd name="T0" fmla="*/ 29 w 196"/>
              <a:gd name="T1" fmla="*/ 53 h 193"/>
              <a:gd name="T2" fmla="*/ 39 w 196"/>
              <a:gd name="T3" fmla="*/ 26 h 193"/>
              <a:gd name="T4" fmla="*/ 48 w 196"/>
              <a:gd name="T5" fmla="*/ 25 h 193"/>
              <a:gd name="T6" fmla="*/ 57 w 196"/>
              <a:gd name="T7" fmla="*/ 21 h 193"/>
              <a:gd name="T8" fmla="*/ 56 w 196"/>
              <a:gd name="T9" fmla="*/ 12 h 193"/>
              <a:gd name="T10" fmla="*/ 69 w 196"/>
              <a:gd name="T11" fmla="*/ 12 h 193"/>
              <a:gd name="T12" fmla="*/ 78 w 196"/>
              <a:gd name="T13" fmla="*/ 12 h 193"/>
              <a:gd name="T14" fmla="*/ 95 w 196"/>
              <a:gd name="T15" fmla="*/ 10 h 193"/>
              <a:gd name="T16" fmla="*/ 101 w 196"/>
              <a:gd name="T17" fmla="*/ 13 h 193"/>
              <a:gd name="T18" fmla="*/ 104 w 196"/>
              <a:gd name="T19" fmla="*/ 1 h 193"/>
              <a:gd name="T20" fmla="*/ 123 w 196"/>
              <a:gd name="T21" fmla="*/ 0 h 193"/>
              <a:gd name="T22" fmla="*/ 149 w 196"/>
              <a:gd name="T23" fmla="*/ 47 h 193"/>
              <a:gd name="T24" fmla="*/ 152 w 196"/>
              <a:gd name="T25" fmla="*/ 62 h 193"/>
              <a:gd name="T26" fmla="*/ 174 w 196"/>
              <a:gd name="T27" fmla="*/ 66 h 193"/>
              <a:gd name="T28" fmla="*/ 170 w 196"/>
              <a:gd name="T29" fmla="*/ 73 h 193"/>
              <a:gd name="T30" fmla="*/ 173 w 196"/>
              <a:gd name="T31" fmla="*/ 76 h 193"/>
              <a:gd name="T32" fmla="*/ 170 w 196"/>
              <a:gd name="T33" fmla="*/ 104 h 193"/>
              <a:gd name="T34" fmla="*/ 157 w 196"/>
              <a:gd name="T35" fmla="*/ 107 h 193"/>
              <a:gd name="T36" fmla="*/ 145 w 196"/>
              <a:gd name="T37" fmla="*/ 117 h 193"/>
              <a:gd name="T38" fmla="*/ 138 w 196"/>
              <a:gd name="T39" fmla="*/ 148 h 193"/>
              <a:gd name="T40" fmla="*/ 135 w 196"/>
              <a:gd name="T41" fmla="*/ 151 h 193"/>
              <a:gd name="T42" fmla="*/ 133 w 196"/>
              <a:gd name="T43" fmla="*/ 155 h 193"/>
              <a:gd name="T44" fmla="*/ 130 w 196"/>
              <a:gd name="T45" fmla="*/ 157 h 193"/>
              <a:gd name="T46" fmla="*/ 127 w 196"/>
              <a:gd name="T47" fmla="*/ 157 h 193"/>
              <a:gd name="T48" fmla="*/ 123 w 196"/>
              <a:gd name="T49" fmla="*/ 160 h 193"/>
              <a:gd name="T50" fmla="*/ 123 w 196"/>
              <a:gd name="T51" fmla="*/ 176 h 193"/>
              <a:gd name="T52" fmla="*/ 101 w 196"/>
              <a:gd name="T53" fmla="*/ 174 h 193"/>
              <a:gd name="T54" fmla="*/ 67 w 196"/>
              <a:gd name="T55" fmla="*/ 173 h 193"/>
              <a:gd name="T56" fmla="*/ 57 w 196"/>
              <a:gd name="T57" fmla="*/ 182 h 193"/>
              <a:gd name="T58" fmla="*/ 56 w 196"/>
              <a:gd name="T59" fmla="*/ 186 h 193"/>
              <a:gd name="T60" fmla="*/ 61 w 196"/>
              <a:gd name="T61" fmla="*/ 189 h 193"/>
              <a:gd name="T62" fmla="*/ 64 w 196"/>
              <a:gd name="T63" fmla="*/ 190 h 193"/>
              <a:gd name="T64" fmla="*/ 50 w 196"/>
              <a:gd name="T65" fmla="*/ 188 h 193"/>
              <a:gd name="T66" fmla="*/ 29 w 196"/>
              <a:gd name="T67" fmla="*/ 185 h 193"/>
              <a:gd name="T68" fmla="*/ 22 w 196"/>
              <a:gd name="T69" fmla="*/ 179 h 193"/>
              <a:gd name="T70" fmla="*/ 28 w 196"/>
              <a:gd name="T71" fmla="*/ 144 h 193"/>
              <a:gd name="T72" fmla="*/ 31 w 196"/>
              <a:gd name="T73" fmla="*/ 147 h 193"/>
              <a:gd name="T74" fmla="*/ 34 w 196"/>
              <a:gd name="T75" fmla="*/ 147 h 193"/>
              <a:gd name="T76" fmla="*/ 35 w 196"/>
              <a:gd name="T77" fmla="*/ 126 h 193"/>
              <a:gd name="T78" fmla="*/ 39 w 196"/>
              <a:gd name="T79" fmla="*/ 107 h 193"/>
              <a:gd name="T80" fmla="*/ 32 w 196"/>
              <a:gd name="T81" fmla="*/ 107 h 193"/>
              <a:gd name="T82" fmla="*/ 17 w 196"/>
              <a:gd name="T83" fmla="*/ 107 h 193"/>
              <a:gd name="T84" fmla="*/ 13 w 196"/>
              <a:gd name="T85" fmla="*/ 104 h 193"/>
              <a:gd name="T86" fmla="*/ 10 w 196"/>
              <a:gd name="T87" fmla="*/ 94 h 193"/>
              <a:gd name="T88" fmla="*/ 7 w 196"/>
              <a:gd name="T89" fmla="*/ 88 h 193"/>
              <a:gd name="T90" fmla="*/ 6 w 196"/>
              <a:gd name="T91" fmla="*/ 88 h 193"/>
              <a:gd name="T92" fmla="*/ 1 w 196"/>
              <a:gd name="T93" fmla="*/ 91 h 193"/>
              <a:gd name="T94" fmla="*/ 0 w 196"/>
              <a:gd name="T95" fmla="*/ 60 h 193"/>
              <a:gd name="T96" fmla="*/ 3 w 196"/>
              <a:gd name="T97" fmla="*/ 56 h 193"/>
              <a:gd name="T98" fmla="*/ 9 w 196"/>
              <a:gd name="T99" fmla="*/ 51 h 193"/>
              <a:gd name="T100" fmla="*/ 13 w 196"/>
              <a:gd name="T101" fmla="*/ 45 h 193"/>
              <a:gd name="T102" fmla="*/ 192 w 196"/>
              <a:gd name="T103" fmla="*/ 67 h 193"/>
              <a:gd name="T104" fmla="*/ 187 w 196"/>
              <a:gd name="T105" fmla="*/ 5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09" name="Rectangle 865"/>
          <p:cNvSpPr>
            <a:spLocks noChangeArrowheads="1"/>
          </p:cNvSpPr>
          <p:nvPr/>
        </p:nvSpPr>
        <p:spPr bwMode="auto">
          <a:xfrm rot="21334256">
            <a:off x="-2896747" y="2969597"/>
            <a:ext cx="49372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</a:p>
        </p:txBody>
      </p:sp>
      <p:sp>
        <p:nvSpPr>
          <p:cNvPr id="420" name="Rectangle 766"/>
          <p:cNvSpPr>
            <a:spLocks noChangeArrowheads="1"/>
          </p:cNvSpPr>
          <p:nvPr/>
        </p:nvSpPr>
        <p:spPr bwMode="auto">
          <a:xfrm rot="21334256">
            <a:off x="-2558285" y="5230441"/>
            <a:ext cx="594056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1" name="Rectangle 750"/>
          <p:cNvSpPr>
            <a:spLocks noChangeArrowheads="1"/>
          </p:cNvSpPr>
          <p:nvPr/>
        </p:nvSpPr>
        <p:spPr bwMode="auto">
          <a:xfrm rot="21334256">
            <a:off x="-2729676" y="5728528"/>
            <a:ext cx="54421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414" name="Rectangle 915"/>
          <p:cNvSpPr>
            <a:spLocks noChangeArrowheads="1"/>
          </p:cNvSpPr>
          <p:nvPr/>
        </p:nvSpPr>
        <p:spPr bwMode="auto">
          <a:xfrm rot="21334256">
            <a:off x="-3291739" y="2602331"/>
            <a:ext cx="61598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0" name="Freeform 280"/>
          <p:cNvSpPr>
            <a:spLocks/>
          </p:cNvSpPr>
          <p:nvPr/>
        </p:nvSpPr>
        <p:spPr bwMode="auto">
          <a:xfrm rot="21236325">
            <a:off x="-2228168" y="4020992"/>
            <a:ext cx="578007" cy="640815"/>
          </a:xfrm>
          <a:custGeom>
            <a:avLst/>
            <a:gdLst>
              <a:gd name="T0" fmla="*/ 91 w 142"/>
              <a:gd name="T1" fmla="*/ 29 h 175"/>
              <a:gd name="T2" fmla="*/ 100 w 142"/>
              <a:gd name="T3" fmla="*/ 27 h 175"/>
              <a:gd name="T4" fmla="*/ 134 w 142"/>
              <a:gd name="T5" fmla="*/ 29 h 175"/>
              <a:gd name="T6" fmla="*/ 128 w 142"/>
              <a:gd name="T7" fmla="*/ 36 h 175"/>
              <a:gd name="T8" fmla="*/ 126 w 142"/>
              <a:gd name="T9" fmla="*/ 46 h 175"/>
              <a:gd name="T10" fmla="*/ 117 w 142"/>
              <a:gd name="T11" fmla="*/ 45 h 175"/>
              <a:gd name="T12" fmla="*/ 112 w 142"/>
              <a:gd name="T13" fmla="*/ 51 h 175"/>
              <a:gd name="T14" fmla="*/ 113 w 142"/>
              <a:gd name="T15" fmla="*/ 58 h 175"/>
              <a:gd name="T16" fmla="*/ 114 w 142"/>
              <a:gd name="T17" fmla="*/ 85 h 175"/>
              <a:gd name="T18" fmla="*/ 114 w 142"/>
              <a:gd name="T19" fmla="*/ 99 h 175"/>
              <a:gd name="T20" fmla="*/ 110 w 142"/>
              <a:gd name="T21" fmla="*/ 99 h 175"/>
              <a:gd name="T22" fmla="*/ 107 w 142"/>
              <a:gd name="T23" fmla="*/ 101 h 175"/>
              <a:gd name="T24" fmla="*/ 106 w 142"/>
              <a:gd name="T25" fmla="*/ 107 h 175"/>
              <a:gd name="T26" fmla="*/ 109 w 142"/>
              <a:gd name="T27" fmla="*/ 107 h 175"/>
              <a:gd name="T28" fmla="*/ 104 w 142"/>
              <a:gd name="T29" fmla="*/ 107 h 175"/>
              <a:gd name="T30" fmla="*/ 101 w 142"/>
              <a:gd name="T31" fmla="*/ 107 h 175"/>
              <a:gd name="T32" fmla="*/ 97 w 142"/>
              <a:gd name="T33" fmla="*/ 107 h 175"/>
              <a:gd name="T34" fmla="*/ 94 w 142"/>
              <a:gd name="T35" fmla="*/ 107 h 175"/>
              <a:gd name="T36" fmla="*/ 91 w 142"/>
              <a:gd name="T37" fmla="*/ 107 h 175"/>
              <a:gd name="T38" fmla="*/ 91 w 142"/>
              <a:gd name="T39" fmla="*/ 102 h 175"/>
              <a:gd name="T40" fmla="*/ 84 w 142"/>
              <a:gd name="T41" fmla="*/ 102 h 175"/>
              <a:gd name="T42" fmla="*/ 101 w 142"/>
              <a:gd name="T43" fmla="*/ 114 h 175"/>
              <a:gd name="T44" fmla="*/ 123 w 142"/>
              <a:gd name="T45" fmla="*/ 109 h 175"/>
              <a:gd name="T46" fmla="*/ 120 w 142"/>
              <a:gd name="T47" fmla="*/ 117 h 175"/>
              <a:gd name="T48" fmla="*/ 138 w 142"/>
              <a:gd name="T49" fmla="*/ 126 h 175"/>
              <a:gd name="T50" fmla="*/ 142 w 142"/>
              <a:gd name="T51" fmla="*/ 139 h 175"/>
              <a:gd name="T52" fmla="*/ 139 w 142"/>
              <a:gd name="T53" fmla="*/ 148 h 175"/>
              <a:gd name="T54" fmla="*/ 136 w 142"/>
              <a:gd name="T55" fmla="*/ 170 h 175"/>
              <a:gd name="T56" fmla="*/ 132 w 142"/>
              <a:gd name="T57" fmla="*/ 168 h 175"/>
              <a:gd name="T58" fmla="*/ 131 w 142"/>
              <a:gd name="T59" fmla="*/ 170 h 175"/>
              <a:gd name="T60" fmla="*/ 128 w 142"/>
              <a:gd name="T61" fmla="*/ 167 h 175"/>
              <a:gd name="T62" fmla="*/ 123 w 142"/>
              <a:gd name="T63" fmla="*/ 167 h 175"/>
              <a:gd name="T64" fmla="*/ 123 w 142"/>
              <a:gd name="T65" fmla="*/ 174 h 175"/>
              <a:gd name="T66" fmla="*/ 104 w 142"/>
              <a:gd name="T67" fmla="*/ 161 h 175"/>
              <a:gd name="T68" fmla="*/ 94 w 142"/>
              <a:gd name="T69" fmla="*/ 165 h 175"/>
              <a:gd name="T70" fmla="*/ 90 w 142"/>
              <a:gd name="T71" fmla="*/ 167 h 175"/>
              <a:gd name="T72" fmla="*/ 88 w 142"/>
              <a:gd name="T73" fmla="*/ 175 h 175"/>
              <a:gd name="T74" fmla="*/ 72 w 142"/>
              <a:gd name="T75" fmla="*/ 171 h 175"/>
              <a:gd name="T76" fmla="*/ 60 w 142"/>
              <a:gd name="T77" fmla="*/ 170 h 175"/>
              <a:gd name="T78" fmla="*/ 56 w 142"/>
              <a:gd name="T79" fmla="*/ 171 h 175"/>
              <a:gd name="T80" fmla="*/ 56 w 142"/>
              <a:gd name="T81" fmla="*/ 143 h 175"/>
              <a:gd name="T82" fmla="*/ 56 w 142"/>
              <a:gd name="T83" fmla="*/ 131 h 175"/>
              <a:gd name="T84" fmla="*/ 53 w 142"/>
              <a:gd name="T85" fmla="*/ 136 h 175"/>
              <a:gd name="T86" fmla="*/ 50 w 142"/>
              <a:gd name="T87" fmla="*/ 136 h 175"/>
              <a:gd name="T88" fmla="*/ 41 w 142"/>
              <a:gd name="T89" fmla="*/ 140 h 175"/>
              <a:gd name="T90" fmla="*/ 40 w 142"/>
              <a:gd name="T91" fmla="*/ 117 h 175"/>
              <a:gd name="T92" fmla="*/ 43 w 142"/>
              <a:gd name="T93" fmla="*/ 96 h 175"/>
              <a:gd name="T94" fmla="*/ 40 w 142"/>
              <a:gd name="T95" fmla="*/ 71 h 175"/>
              <a:gd name="T96" fmla="*/ 38 w 142"/>
              <a:gd name="T97" fmla="*/ 58 h 175"/>
              <a:gd name="T98" fmla="*/ 28 w 142"/>
              <a:gd name="T99" fmla="*/ 55 h 175"/>
              <a:gd name="T100" fmla="*/ 18 w 142"/>
              <a:gd name="T101" fmla="*/ 52 h 175"/>
              <a:gd name="T102" fmla="*/ 0 w 142"/>
              <a:gd name="T103" fmla="*/ 39 h 175"/>
              <a:gd name="T104" fmla="*/ 28 w 142"/>
              <a:gd name="T105" fmla="*/ 24 h 175"/>
              <a:gd name="T106" fmla="*/ 32 w 142"/>
              <a:gd name="T107" fmla="*/ 11 h 175"/>
              <a:gd name="T108" fmla="*/ 29 w 142"/>
              <a:gd name="T109" fmla="*/ 4 h 175"/>
              <a:gd name="T110" fmla="*/ 40 w 142"/>
              <a:gd name="T111" fmla="*/ 7 h 175"/>
              <a:gd name="T112" fmla="*/ 60 w 142"/>
              <a:gd name="T113" fmla="*/ 5 h 175"/>
              <a:gd name="T114" fmla="*/ 92 w 142"/>
              <a:gd name="T115" fmla="*/ 1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12" name="Rectangle 895"/>
          <p:cNvSpPr>
            <a:spLocks noChangeArrowheads="1"/>
          </p:cNvSpPr>
          <p:nvPr/>
        </p:nvSpPr>
        <p:spPr bwMode="auto">
          <a:xfrm rot="21334256">
            <a:off x="-2072369" y="4251184"/>
            <a:ext cx="46248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8" name="Rectangle 862"/>
          <p:cNvSpPr>
            <a:spLocks noChangeArrowheads="1"/>
          </p:cNvSpPr>
          <p:nvPr/>
        </p:nvSpPr>
        <p:spPr bwMode="auto">
          <a:xfrm rot="21334256">
            <a:off x="-1663690" y="4053425"/>
            <a:ext cx="58408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5" name="Rectangle 953"/>
          <p:cNvSpPr>
            <a:spLocks noChangeArrowheads="1"/>
          </p:cNvSpPr>
          <p:nvPr/>
        </p:nvSpPr>
        <p:spPr bwMode="auto">
          <a:xfrm>
            <a:off x="-5065824" y="5191868"/>
            <a:ext cx="67778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" name="Rectangle 647"/>
          <p:cNvSpPr>
            <a:spLocks noChangeArrowheads="1"/>
          </p:cNvSpPr>
          <p:nvPr/>
        </p:nvSpPr>
        <p:spPr bwMode="auto">
          <a:xfrm rot="21334256">
            <a:off x="-4188989" y="2588067"/>
            <a:ext cx="28706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3" name="Rectangle 696"/>
          <p:cNvSpPr>
            <a:spLocks noChangeArrowheads="1"/>
          </p:cNvSpPr>
          <p:nvPr/>
        </p:nvSpPr>
        <p:spPr bwMode="auto">
          <a:xfrm>
            <a:off x="-3276443" y="5992837"/>
            <a:ext cx="5103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Туапсинский</a:t>
            </a:r>
          </a:p>
        </p:txBody>
      </p:sp>
      <p:sp>
        <p:nvSpPr>
          <p:cNvPr id="394" name="Rectangle 806"/>
          <p:cNvSpPr>
            <a:spLocks noChangeArrowheads="1"/>
          </p:cNvSpPr>
          <p:nvPr/>
        </p:nvSpPr>
        <p:spPr bwMode="auto">
          <a:xfrm rot="21334256">
            <a:off x="-2531455" y="3844854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Выселковский</a:t>
            </a:r>
          </a:p>
        </p:txBody>
      </p:sp>
      <p:sp>
        <p:nvSpPr>
          <p:cNvPr id="386" name="Rectangle 707"/>
          <p:cNvSpPr>
            <a:spLocks noChangeArrowheads="1"/>
          </p:cNvSpPr>
          <p:nvPr/>
        </p:nvSpPr>
        <p:spPr bwMode="auto">
          <a:xfrm rot="21334256">
            <a:off x="-1976167" y="3630307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Тихорецкий</a:t>
            </a:r>
          </a:p>
        </p:txBody>
      </p:sp>
      <p:sp>
        <p:nvSpPr>
          <p:cNvPr id="405" name="Rectangle 847"/>
          <p:cNvSpPr>
            <a:spLocks noChangeArrowheads="1"/>
          </p:cNvSpPr>
          <p:nvPr/>
        </p:nvSpPr>
        <p:spPr bwMode="auto">
          <a:xfrm>
            <a:off x="-3362314" y="3600805"/>
            <a:ext cx="53225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" name="Rectangle 904"/>
          <p:cNvSpPr>
            <a:spLocks noChangeArrowheads="1"/>
          </p:cNvSpPr>
          <p:nvPr/>
        </p:nvSpPr>
        <p:spPr bwMode="auto">
          <a:xfrm>
            <a:off x="-4265886" y="5617900"/>
            <a:ext cx="56614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2" name="Freeform 282"/>
          <p:cNvSpPr>
            <a:spLocks/>
          </p:cNvSpPr>
          <p:nvPr/>
        </p:nvSpPr>
        <p:spPr bwMode="auto">
          <a:xfrm rot="21139358">
            <a:off x="-3595358" y="3728735"/>
            <a:ext cx="798126" cy="724759"/>
          </a:xfrm>
          <a:custGeom>
            <a:avLst/>
            <a:gdLst>
              <a:gd name="T0" fmla="*/ 17 w 243"/>
              <a:gd name="T1" fmla="*/ 10 h 174"/>
              <a:gd name="T2" fmla="*/ 20 w 243"/>
              <a:gd name="T3" fmla="*/ 9 h 174"/>
              <a:gd name="T4" fmla="*/ 25 w 243"/>
              <a:gd name="T5" fmla="*/ 6 h 174"/>
              <a:gd name="T6" fmla="*/ 28 w 243"/>
              <a:gd name="T7" fmla="*/ 6 h 174"/>
              <a:gd name="T8" fmla="*/ 29 w 243"/>
              <a:gd name="T9" fmla="*/ 12 h 174"/>
              <a:gd name="T10" fmla="*/ 36 w 243"/>
              <a:gd name="T11" fmla="*/ 10 h 174"/>
              <a:gd name="T12" fmla="*/ 38 w 243"/>
              <a:gd name="T13" fmla="*/ 12 h 174"/>
              <a:gd name="T14" fmla="*/ 41 w 243"/>
              <a:gd name="T15" fmla="*/ 12 h 174"/>
              <a:gd name="T16" fmla="*/ 42 w 243"/>
              <a:gd name="T17" fmla="*/ 4 h 174"/>
              <a:gd name="T18" fmla="*/ 50 w 243"/>
              <a:gd name="T19" fmla="*/ 6 h 174"/>
              <a:gd name="T20" fmla="*/ 50 w 243"/>
              <a:gd name="T21" fmla="*/ 9 h 174"/>
              <a:gd name="T22" fmla="*/ 51 w 243"/>
              <a:gd name="T23" fmla="*/ 13 h 174"/>
              <a:gd name="T24" fmla="*/ 55 w 243"/>
              <a:gd name="T25" fmla="*/ 0 h 174"/>
              <a:gd name="T26" fmla="*/ 102 w 243"/>
              <a:gd name="T27" fmla="*/ 25 h 174"/>
              <a:gd name="T28" fmla="*/ 143 w 243"/>
              <a:gd name="T29" fmla="*/ 26 h 174"/>
              <a:gd name="T30" fmla="*/ 149 w 243"/>
              <a:gd name="T31" fmla="*/ 32 h 174"/>
              <a:gd name="T32" fmla="*/ 168 w 243"/>
              <a:gd name="T33" fmla="*/ 28 h 174"/>
              <a:gd name="T34" fmla="*/ 165 w 243"/>
              <a:gd name="T35" fmla="*/ 15 h 174"/>
              <a:gd name="T36" fmla="*/ 174 w 243"/>
              <a:gd name="T37" fmla="*/ 21 h 174"/>
              <a:gd name="T38" fmla="*/ 201 w 243"/>
              <a:gd name="T39" fmla="*/ 26 h 174"/>
              <a:gd name="T40" fmla="*/ 230 w 243"/>
              <a:gd name="T41" fmla="*/ 28 h 174"/>
              <a:gd name="T42" fmla="*/ 242 w 243"/>
              <a:gd name="T43" fmla="*/ 34 h 174"/>
              <a:gd name="T44" fmla="*/ 239 w 243"/>
              <a:gd name="T45" fmla="*/ 48 h 174"/>
              <a:gd name="T46" fmla="*/ 242 w 243"/>
              <a:gd name="T47" fmla="*/ 56 h 174"/>
              <a:gd name="T48" fmla="*/ 231 w 243"/>
              <a:gd name="T49" fmla="*/ 63 h 174"/>
              <a:gd name="T50" fmla="*/ 220 w 243"/>
              <a:gd name="T51" fmla="*/ 60 h 174"/>
              <a:gd name="T52" fmla="*/ 198 w 243"/>
              <a:gd name="T53" fmla="*/ 57 h 174"/>
              <a:gd name="T54" fmla="*/ 196 w 243"/>
              <a:gd name="T55" fmla="*/ 63 h 174"/>
              <a:gd name="T56" fmla="*/ 192 w 243"/>
              <a:gd name="T57" fmla="*/ 67 h 174"/>
              <a:gd name="T58" fmla="*/ 187 w 243"/>
              <a:gd name="T59" fmla="*/ 69 h 174"/>
              <a:gd name="T60" fmla="*/ 186 w 243"/>
              <a:gd name="T61" fmla="*/ 70 h 174"/>
              <a:gd name="T62" fmla="*/ 182 w 243"/>
              <a:gd name="T63" fmla="*/ 73 h 174"/>
              <a:gd name="T64" fmla="*/ 177 w 243"/>
              <a:gd name="T65" fmla="*/ 76 h 174"/>
              <a:gd name="T66" fmla="*/ 176 w 243"/>
              <a:gd name="T67" fmla="*/ 73 h 174"/>
              <a:gd name="T68" fmla="*/ 173 w 243"/>
              <a:gd name="T69" fmla="*/ 73 h 174"/>
              <a:gd name="T70" fmla="*/ 170 w 243"/>
              <a:gd name="T71" fmla="*/ 79 h 174"/>
              <a:gd name="T72" fmla="*/ 171 w 243"/>
              <a:gd name="T73" fmla="*/ 86 h 174"/>
              <a:gd name="T74" fmla="*/ 167 w 243"/>
              <a:gd name="T75" fmla="*/ 86 h 174"/>
              <a:gd name="T76" fmla="*/ 164 w 243"/>
              <a:gd name="T77" fmla="*/ 86 h 174"/>
              <a:gd name="T78" fmla="*/ 155 w 243"/>
              <a:gd name="T79" fmla="*/ 123 h 174"/>
              <a:gd name="T80" fmla="*/ 158 w 243"/>
              <a:gd name="T81" fmla="*/ 169 h 174"/>
              <a:gd name="T82" fmla="*/ 145 w 243"/>
              <a:gd name="T83" fmla="*/ 169 h 174"/>
              <a:gd name="T84" fmla="*/ 139 w 243"/>
              <a:gd name="T85" fmla="*/ 171 h 174"/>
              <a:gd name="T86" fmla="*/ 104 w 243"/>
              <a:gd name="T87" fmla="*/ 170 h 174"/>
              <a:gd name="T88" fmla="*/ 80 w 243"/>
              <a:gd name="T89" fmla="*/ 157 h 174"/>
              <a:gd name="T90" fmla="*/ 80 w 243"/>
              <a:gd name="T91" fmla="*/ 147 h 174"/>
              <a:gd name="T92" fmla="*/ 66 w 243"/>
              <a:gd name="T93" fmla="*/ 144 h 174"/>
              <a:gd name="T94" fmla="*/ 55 w 243"/>
              <a:gd name="T95" fmla="*/ 107 h 174"/>
              <a:gd name="T96" fmla="*/ 6 w 243"/>
              <a:gd name="T97" fmla="*/ 75 h 174"/>
              <a:gd name="T98" fmla="*/ 22 w 243"/>
              <a:gd name="T99" fmla="*/ 53 h 174"/>
              <a:gd name="T100" fmla="*/ 25 w 243"/>
              <a:gd name="T101" fmla="*/ 40 h 174"/>
              <a:gd name="T102" fmla="*/ 23 w 243"/>
              <a:gd name="T103" fmla="*/ 35 h 174"/>
              <a:gd name="T104" fmla="*/ 14 w 243"/>
              <a:gd name="T105" fmla="*/ 28 h 174"/>
              <a:gd name="T106" fmla="*/ 13 w 243"/>
              <a:gd name="T107" fmla="*/ 26 h 174"/>
              <a:gd name="T108" fmla="*/ 7 w 243"/>
              <a:gd name="T109" fmla="*/ 22 h 174"/>
              <a:gd name="T110" fmla="*/ 4 w 243"/>
              <a:gd name="T111" fmla="*/ 13 h 174"/>
              <a:gd name="T112" fmla="*/ 0 w 243"/>
              <a:gd name="T113" fmla="*/ 7 h 174"/>
              <a:gd name="T114" fmla="*/ 4 w 243"/>
              <a:gd name="T115" fmla="*/ 3 h 174"/>
              <a:gd name="T116" fmla="*/ 7 w 243"/>
              <a:gd name="T117" fmla="*/ 6 h 174"/>
              <a:gd name="T118" fmla="*/ 13 w 243"/>
              <a:gd name="T119" fmla="*/ 3 h 174"/>
              <a:gd name="T120" fmla="*/ 14 w 243"/>
              <a:gd name="T121" fmla="*/ 3 h 174"/>
              <a:gd name="T122" fmla="*/ 14 w 243"/>
              <a:gd name="T123" fmla="*/ 6 h 174"/>
              <a:gd name="T124" fmla="*/ 16 w 243"/>
              <a:gd name="T125" fmla="*/ 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r>
              <a:rPr lang="ru-RU" sz="1500" dirty="0" smtClean="0">
                <a:latin typeface="Arial" charset="0"/>
                <a:cs typeface="Arial" pitchFamily="34" charset="0"/>
              </a:rPr>
              <a:t>я</a:t>
            </a:r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96" name="Rectangle 821"/>
          <p:cNvSpPr>
            <a:spLocks noChangeArrowheads="1"/>
          </p:cNvSpPr>
          <p:nvPr/>
        </p:nvSpPr>
        <p:spPr bwMode="auto">
          <a:xfrm rot="21334256">
            <a:off x="-3644290" y="3935103"/>
            <a:ext cx="506162" cy="10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</a:p>
        </p:txBody>
      </p:sp>
      <p:sp>
        <p:nvSpPr>
          <p:cNvPr id="385" name="Rectangle 704"/>
          <p:cNvSpPr>
            <a:spLocks noChangeArrowheads="1"/>
          </p:cNvSpPr>
          <p:nvPr/>
        </p:nvSpPr>
        <p:spPr bwMode="auto">
          <a:xfrm rot="21334256">
            <a:off x="-3317483" y="4513532"/>
            <a:ext cx="2725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</a:p>
        </p:txBody>
      </p:sp>
      <p:sp>
        <p:nvSpPr>
          <p:cNvPr id="404" name="Rectangle 845"/>
          <p:cNvSpPr>
            <a:spLocks noChangeArrowheads="1"/>
          </p:cNvSpPr>
          <p:nvPr/>
        </p:nvSpPr>
        <p:spPr bwMode="auto">
          <a:xfrm rot="21334256">
            <a:off x="-5257303" y="4860830"/>
            <a:ext cx="334903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Rectangle 708"/>
          <p:cNvSpPr>
            <a:spLocks noChangeArrowheads="1"/>
          </p:cNvSpPr>
          <p:nvPr/>
        </p:nvSpPr>
        <p:spPr bwMode="auto">
          <a:xfrm>
            <a:off x="-4201508" y="5008483"/>
            <a:ext cx="38274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Freeform 266"/>
          <p:cNvSpPr>
            <a:spLocks/>
          </p:cNvSpPr>
          <p:nvPr/>
        </p:nvSpPr>
        <p:spPr bwMode="auto">
          <a:xfrm rot="21301192">
            <a:off x="-1733647" y="5306875"/>
            <a:ext cx="723337" cy="1845849"/>
          </a:xfrm>
          <a:custGeom>
            <a:avLst/>
            <a:gdLst>
              <a:gd name="T0" fmla="*/ 76 w 187"/>
              <a:gd name="T1" fmla="*/ 0 h 517"/>
              <a:gd name="T2" fmla="*/ 89 w 187"/>
              <a:gd name="T3" fmla="*/ 10 h 517"/>
              <a:gd name="T4" fmla="*/ 88 w 187"/>
              <a:gd name="T5" fmla="*/ 45 h 517"/>
              <a:gd name="T6" fmla="*/ 107 w 187"/>
              <a:gd name="T7" fmla="*/ 52 h 517"/>
              <a:gd name="T8" fmla="*/ 111 w 187"/>
              <a:gd name="T9" fmla="*/ 79 h 517"/>
              <a:gd name="T10" fmla="*/ 111 w 187"/>
              <a:gd name="T11" fmla="*/ 96 h 517"/>
              <a:gd name="T12" fmla="*/ 114 w 187"/>
              <a:gd name="T13" fmla="*/ 110 h 517"/>
              <a:gd name="T14" fmla="*/ 115 w 187"/>
              <a:gd name="T15" fmla="*/ 114 h 517"/>
              <a:gd name="T16" fmla="*/ 99 w 187"/>
              <a:gd name="T17" fmla="*/ 118 h 517"/>
              <a:gd name="T18" fmla="*/ 117 w 187"/>
              <a:gd name="T19" fmla="*/ 126 h 517"/>
              <a:gd name="T20" fmla="*/ 143 w 187"/>
              <a:gd name="T21" fmla="*/ 133 h 517"/>
              <a:gd name="T22" fmla="*/ 152 w 187"/>
              <a:gd name="T23" fmla="*/ 148 h 517"/>
              <a:gd name="T24" fmla="*/ 162 w 187"/>
              <a:gd name="T25" fmla="*/ 167 h 517"/>
              <a:gd name="T26" fmla="*/ 165 w 187"/>
              <a:gd name="T27" fmla="*/ 183 h 517"/>
              <a:gd name="T28" fmla="*/ 177 w 187"/>
              <a:gd name="T29" fmla="*/ 202 h 517"/>
              <a:gd name="T30" fmla="*/ 170 w 187"/>
              <a:gd name="T31" fmla="*/ 236 h 517"/>
              <a:gd name="T32" fmla="*/ 178 w 187"/>
              <a:gd name="T33" fmla="*/ 265 h 517"/>
              <a:gd name="T34" fmla="*/ 174 w 187"/>
              <a:gd name="T35" fmla="*/ 283 h 517"/>
              <a:gd name="T36" fmla="*/ 187 w 187"/>
              <a:gd name="T37" fmla="*/ 284 h 517"/>
              <a:gd name="T38" fmla="*/ 177 w 187"/>
              <a:gd name="T39" fmla="*/ 287 h 517"/>
              <a:gd name="T40" fmla="*/ 181 w 187"/>
              <a:gd name="T41" fmla="*/ 302 h 517"/>
              <a:gd name="T42" fmla="*/ 180 w 187"/>
              <a:gd name="T43" fmla="*/ 321 h 517"/>
              <a:gd name="T44" fmla="*/ 168 w 187"/>
              <a:gd name="T45" fmla="*/ 338 h 517"/>
              <a:gd name="T46" fmla="*/ 156 w 187"/>
              <a:gd name="T47" fmla="*/ 348 h 517"/>
              <a:gd name="T48" fmla="*/ 134 w 187"/>
              <a:gd name="T49" fmla="*/ 367 h 517"/>
              <a:gd name="T50" fmla="*/ 120 w 187"/>
              <a:gd name="T51" fmla="*/ 400 h 517"/>
              <a:gd name="T52" fmla="*/ 123 w 187"/>
              <a:gd name="T53" fmla="*/ 426 h 517"/>
              <a:gd name="T54" fmla="*/ 102 w 187"/>
              <a:gd name="T55" fmla="*/ 436 h 517"/>
              <a:gd name="T56" fmla="*/ 105 w 187"/>
              <a:gd name="T57" fmla="*/ 467 h 517"/>
              <a:gd name="T58" fmla="*/ 112 w 187"/>
              <a:gd name="T59" fmla="*/ 491 h 517"/>
              <a:gd name="T60" fmla="*/ 108 w 187"/>
              <a:gd name="T61" fmla="*/ 511 h 517"/>
              <a:gd name="T62" fmla="*/ 104 w 187"/>
              <a:gd name="T63" fmla="*/ 514 h 517"/>
              <a:gd name="T64" fmla="*/ 89 w 187"/>
              <a:gd name="T65" fmla="*/ 499 h 517"/>
              <a:gd name="T66" fmla="*/ 58 w 187"/>
              <a:gd name="T67" fmla="*/ 477 h 517"/>
              <a:gd name="T68" fmla="*/ 33 w 187"/>
              <a:gd name="T69" fmla="*/ 464 h 517"/>
              <a:gd name="T70" fmla="*/ 29 w 187"/>
              <a:gd name="T71" fmla="*/ 444 h 517"/>
              <a:gd name="T72" fmla="*/ 4 w 187"/>
              <a:gd name="T73" fmla="*/ 425 h 517"/>
              <a:gd name="T74" fmla="*/ 7 w 187"/>
              <a:gd name="T75" fmla="*/ 411 h 517"/>
              <a:gd name="T76" fmla="*/ 20 w 187"/>
              <a:gd name="T77" fmla="*/ 373 h 517"/>
              <a:gd name="T78" fmla="*/ 42 w 187"/>
              <a:gd name="T79" fmla="*/ 328 h 517"/>
              <a:gd name="T80" fmla="*/ 30 w 187"/>
              <a:gd name="T81" fmla="*/ 303 h 517"/>
              <a:gd name="T82" fmla="*/ 32 w 187"/>
              <a:gd name="T83" fmla="*/ 269 h 517"/>
              <a:gd name="T84" fmla="*/ 27 w 187"/>
              <a:gd name="T85" fmla="*/ 243 h 517"/>
              <a:gd name="T86" fmla="*/ 27 w 187"/>
              <a:gd name="T87" fmla="*/ 230 h 517"/>
              <a:gd name="T88" fmla="*/ 19 w 187"/>
              <a:gd name="T89" fmla="*/ 219 h 517"/>
              <a:gd name="T90" fmla="*/ 20 w 187"/>
              <a:gd name="T91" fmla="*/ 208 h 517"/>
              <a:gd name="T92" fmla="*/ 48 w 187"/>
              <a:gd name="T93" fmla="*/ 189 h 517"/>
              <a:gd name="T94" fmla="*/ 47 w 187"/>
              <a:gd name="T95" fmla="*/ 156 h 517"/>
              <a:gd name="T96" fmla="*/ 36 w 187"/>
              <a:gd name="T97" fmla="*/ 136 h 517"/>
              <a:gd name="T98" fmla="*/ 32 w 187"/>
              <a:gd name="T99" fmla="*/ 118 h 517"/>
              <a:gd name="T100" fmla="*/ 33 w 187"/>
              <a:gd name="T101" fmla="*/ 110 h 517"/>
              <a:gd name="T102" fmla="*/ 38 w 187"/>
              <a:gd name="T103" fmla="*/ 95 h 517"/>
              <a:gd name="T104" fmla="*/ 26 w 187"/>
              <a:gd name="T105" fmla="*/ 76 h 517"/>
              <a:gd name="T106" fmla="*/ 23 w 187"/>
              <a:gd name="T107" fmla="*/ 64 h 517"/>
              <a:gd name="T108" fmla="*/ 19 w 187"/>
              <a:gd name="T109" fmla="*/ 50 h 517"/>
              <a:gd name="T110" fmla="*/ 26 w 187"/>
              <a:gd name="T111" fmla="*/ 39 h 517"/>
              <a:gd name="T112" fmla="*/ 33 w 187"/>
              <a:gd name="T113" fmla="*/ 33 h 517"/>
              <a:gd name="T114" fmla="*/ 27 w 187"/>
              <a:gd name="T115" fmla="*/ 26 h 517"/>
              <a:gd name="T116" fmla="*/ 30 w 187"/>
              <a:gd name="T117" fmla="*/ 17 h 517"/>
              <a:gd name="T118" fmla="*/ 42 w 187"/>
              <a:gd name="T119" fmla="*/ 11 h 517"/>
              <a:gd name="T120" fmla="*/ 5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147" name="Rectangle 718"/>
          <p:cNvSpPr>
            <a:spLocks noChangeArrowheads="1"/>
          </p:cNvSpPr>
          <p:nvPr/>
        </p:nvSpPr>
        <p:spPr bwMode="auto">
          <a:xfrm>
            <a:off x="-1570798" y="6174156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</a:p>
        </p:txBody>
      </p:sp>
      <p:sp>
        <p:nvSpPr>
          <p:cNvPr id="419" name="Rectangle 766"/>
          <p:cNvSpPr>
            <a:spLocks noChangeArrowheads="1"/>
          </p:cNvSpPr>
          <p:nvPr/>
        </p:nvSpPr>
        <p:spPr bwMode="auto">
          <a:xfrm rot="21334256">
            <a:off x="-1568069" y="4848335"/>
            <a:ext cx="5641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4" name="Rectangle 703"/>
          <p:cNvSpPr>
            <a:spLocks noChangeArrowheads="1"/>
          </p:cNvSpPr>
          <p:nvPr/>
        </p:nvSpPr>
        <p:spPr bwMode="auto">
          <a:xfrm rot="21334256">
            <a:off x="-5470247" y="4533452"/>
            <a:ext cx="49836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7" name="Rectangle 860"/>
          <p:cNvSpPr>
            <a:spLocks noChangeArrowheads="1"/>
          </p:cNvSpPr>
          <p:nvPr/>
        </p:nvSpPr>
        <p:spPr bwMode="auto">
          <a:xfrm rot="21334256">
            <a:off x="-3823744" y="2446398"/>
            <a:ext cx="66762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="" xmlns:a16="http://schemas.microsoft.com/office/drawing/2014/main" id="{6E2832D7-E51F-488F-9A4C-96046FB84C54}"/>
              </a:ext>
            </a:extLst>
          </p:cNvPr>
          <p:cNvSpPr txBox="1"/>
          <p:nvPr/>
        </p:nvSpPr>
        <p:spPr>
          <a:xfrm>
            <a:off x="6646169" y="5970575"/>
            <a:ext cx="1762632" cy="369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КАРАЧАЕВО-ЧЕРКЕССКАЯ</a:t>
            </a:r>
          </a:p>
          <a:p>
            <a:pPr algn="ctr"/>
            <a:r>
              <a:rPr lang="ru-RU" sz="900" dirty="0"/>
              <a:t>РЕСПУБЛИКА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="" xmlns:a16="http://schemas.microsoft.com/office/drawing/2014/main" id="{882C0ECD-3995-45E2-A2FC-4A6B65633E71}"/>
              </a:ext>
            </a:extLst>
          </p:cNvPr>
          <p:cNvSpPr txBox="1"/>
          <p:nvPr/>
        </p:nvSpPr>
        <p:spPr>
          <a:xfrm>
            <a:off x="-1797322" y="7133492"/>
            <a:ext cx="787822" cy="2311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АБХАЗИЯ</a:t>
            </a:r>
          </a:p>
        </p:txBody>
      </p:sp>
      <p:sp>
        <p:nvSpPr>
          <p:cNvPr id="219" name="Скругленный прямоугольник 218"/>
          <p:cNvSpPr/>
          <p:nvPr/>
        </p:nvSpPr>
        <p:spPr>
          <a:xfrm>
            <a:off x="2246595" y="7126969"/>
            <a:ext cx="4103129" cy="893934"/>
          </a:xfrm>
          <a:prstGeom prst="roundRect">
            <a:avLst>
              <a:gd name="adj" fmla="val 12565"/>
            </a:avLst>
          </a:prstGeom>
          <a:solidFill>
            <a:srgbClr val="FFC000">
              <a:alpha val="85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вероятность возникновения происшествий, связанных с: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порывами  линий связи  и электропередачи, повалом деревьев;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обрушением 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слабозакрепленных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конструкций,  повреждением  кровли зданий;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работы систем жизнеобеспечения населения;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в работе всех видов транспорта;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затруднением движения и образованием заторов на автодорогах федерального и регионального значения, увеличением ДТП.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0A5F44ED-24B1-4D06-BABC-26B4BAAC7434}"/>
              </a:ext>
            </a:extLst>
          </p:cNvPr>
          <p:cNvSpPr txBox="1"/>
          <p:nvPr/>
        </p:nvSpPr>
        <p:spPr>
          <a:xfrm>
            <a:off x="7657473" y="5481275"/>
            <a:ext cx="891860" cy="23080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68555" tIns="34277" rIns="68555" bIns="34277" rtlCol="0">
            <a:spAutoFit/>
          </a:bodyPr>
          <a:lstStyle/>
          <a:p>
            <a:r>
              <a:rPr lang="ru-RU" sz="1050" dirty="0"/>
              <a:t>Черное море</a:t>
            </a:r>
          </a:p>
        </p:txBody>
      </p:sp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8001001" y="-1611313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6180090" y="6613989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16003002" y="3932256"/>
            <a:ext cx="624483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16306203" y="3751901"/>
            <a:ext cx="624483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15624726" y="3807235"/>
            <a:ext cx="601099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14663481" y="3801563"/>
            <a:ext cx="687757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16826820" y="4608206"/>
            <a:ext cx="768912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17945320" y="2098722"/>
            <a:ext cx="703986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17017996" y="3945528"/>
            <a:ext cx="507564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16198342" y="2543485"/>
            <a:ext cx="845941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17046938" y="2698721"/>
            <a:ext cx="581842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17690799" y="3425088"/>
            <a:ext cx="740026" cy="578827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16265490" y="3428431"/>
            <a:ext cx="782666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15366468" y="1245189"/>
            <a:ext cx="810177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17683576" y="3038075"/>
            <a:ext cx="678128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15617256" y="2870929"/>
            <a:ext cx="825308" cy="834999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16132680" y="1947692"/>
            <a:ext cx="892708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16675154" y="2862581"/>
            <a:ext cx="504814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15697226" y="3159902"/>
            <a:ext cx="678128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17146457" y="1663707"/>
            <a:ext cx="689132" cy="598283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15188060" y="3785627"/>
            <a:ext cx="702887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17587500" y="3731366"/>
            <a:ext cx="832186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16772947" y="1308134"/>
            <a:ext cx="801925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18135749" y="4379624"/>
            <a:ext cx="496560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16644124" y="1874361"/>
            <a:ext cx="6066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17811988" y="4434955"/>
            <a:ext cx="579092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18186036" y="3674937"/>
            <a:ext cx="631360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17688591" y="2125261"/>
            <a:ext cx="658871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18490907" y="4614944"/>
            <a:ext cx="643740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17004581" y="2154573"/>
            <a:ext cx="793670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15427879" y="2180717"/>
            <a:ext cx="888581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15282133" y="2958206"/>
            <a:ext cx="547454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16332355" y="1548931"/>
            <a:ext cx="528197" cy="548019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18320319" y="3967854"/>
            <a:ext cx="335625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15531059" y="4376305"/>
            <a:ext cx="748279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16457891" y="4294077"/>
            <a:ext cx="694634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15120594" y="4068829"/>
            <a:ext cx="420907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17415228" y="3186201"/>
            <a:ext cx="440165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14326860" y="3360859"/>
            <a:ext cx="1061896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16196231" y="2905837"/>
            <a:ext cx="751030" cy="632331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17319076" y="2430924"/>
            <a:ext cx="654744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16226440" y="4816201"/>
            <a:ext cx="889957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18572429" y="3981623"/>
            <a:ext cx="448418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16911792" y="3416200"/>
            <a:ext cx="690508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16040592" y="1228433"/>
            <a:ext cx="493810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17158826" y="5936946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15823665" y="1756244"/>
            <a:ext cx="23083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16246855" y="4473995"/>
            <a:ext cx="3366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16358808" y="2323823"/>
            <a:ext cx="34144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17046386" y="1595878"/>
            <a:ext cx="35586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16572963" y="5146882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14788283" y="3698719"/>
            <a:ext cx="40075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16613425" y="3657440"/>
            <a:ext cx="2725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17617380" y="2796856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15468980" y="3952122"/>
            <a:ext cx="3382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17227679" y="2385452"/>
            <a:ext cx="37991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18018039" y="5308358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15396260" y="3273827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17100213" y="4892006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15879462" y="4206775"/>
            <a:ext cx="30777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17809545" y="2465587"/>
            <a:ext cx="53540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17214544" y="3011082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18368213" y="3795478"/>
            <a:ext cx="49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16417274" y="3122530"/>
            <a:ext cx="4408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16871879" y="3244470"/>
            <a:ext cx="41838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15926943" y="3036396"/>
            <a:ext cx="423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17483353" y="1929726"/>
            <a:ext cx="3943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17968230" y="3226314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18740423" y="4231674"/>
            <a:ext cx="346249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15799211" y="3551218"/>
            <a:ext cx="5834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18450899" y="2795562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14894876" y="4025606"/>
            <a:ext cx="40876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16451773" y="2786676"/>
            <a:ext cx="4280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15707816" y="2670444"/>
            <a:ext cx="75180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16162377" y="1589966"/>
            <a:ext cx="4857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18049444" y="3585697"/>
            <a:ext cx="46968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16814433" y="2137134"/>
            <a:ext cx="49372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17202606" y="3609386"/>
            <a:ext cx="5546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16654962" y="4582590"/>
            <a:ext cx="6732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17601688" y="3432671"/>
            <a:ext cx="3718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15839156" y="4798610"/>
            <a:ext cx="5754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16545165" y="1770487"/>
            <a:ext cx="49532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14875862" y="4295669"/>
            <a:ext cx="66524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16401408" y="3988581"/>
            <a:ext cx="56265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18390450" y="4047418"/>
            <a:ext cx="49212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18270804" y="4792642"/>
            <a:ext cx="3526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17931207" y="4013130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17169313" y="4394663"/>
            <a:ext cx="47769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18679953" y="5068915"/>
            <a:ext cx="48410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16741889" y="5389795"/>
            <a:ext cx="1371387" cy="1167379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1" name="Рисунок 2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31" y="3"/>
            <a:ext cx="732698" cy="747277"/>
          </a:xfrm>
          <a:prstGeom prst="rect">
            <a:avLst/>
          </a:prstGeom>
        </p:spPr>
      </p:pic>
      <p:grpSp>
        <p:nvGrpSpPr>
          <p:cNvPr id="233" name="Группа 2"/>
          <p:cNvGrpSpPr>
            <a:grpSpLocks/>
          </p:cNvGrpSpPr>
          <p:nvPr/>
        </p:nvGrpSpPr>
        <p:grpSpPr bwMode="auto">
          <a:xfrm>
            <a:off x="7159572" y="5292651"/>
            <a:ext cx="1995378" cy="1570771"/>
            <a:chOff x="3881366" y="6161619"/>
            <a:chExt cx="1921164" cy="656433"/>
          </a:xfrm>
          <a:solidFill>
            <a:schemeClr val="bg1"/>
          </a:solidFill>
        </p:grpSpPr>
        <p:sp>
          <p:nvSpPr>
            <p:cNvPr id="236" name="Прямоугольник 235"/>
            <p:cNvSpPr/>
            <p:nvPr/>
          </p:nvSpPr>
          <p:spPr bwMode="auto">
            <a:xfrm>
              <a:off x="3881366" y="6161619"/>
              <a:ext cx="1921164" cy="65643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264" tIns="28633" rIns="57264" bIns="28633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675" dirty="0">
                <a:solidFill>
                  <a:schemeClr val="tx1"/>
                </a:solidFill>
              </a:endParaRPr>
            </a:p>
          </p:txBody>
        </p:sp>
        <p:sp>
          <p:nvSpPr>
            <p:cNvPr id="237" name="TextBox 5"/>
            <p:cNvSpPr txBox="1">
              <a:spLocks noChangeArrowheads="1"/>
            </p:cNvSpPr>
            <p:nvPr/>
          </p:nvSpPr>
          <p:spPr bwMode="auto">
            <a:xfrm>
              <a:off x="4220613" y="6175847"/>
              <a:ext cx="1290132" cy="66507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square" lIns="65054" tIns="32528" rIns="65054" bIns="32528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600" b="1" dirty="0"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17" name="Полилиния 4"/>
          <p:cNvSpPr>
            <a:spLocks/>
          </p:cNvSpPr>
          <p:nvPr/>
        </p:nvSpPr>
        <p:spPr bwMode="auto">
          <a:xfrm>
            <a:off x="7227297" y="5439093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18" name="Rectangle 656"/>
          <p:cNvSpPr>
            <a:spLocks noChangeArrowheads="1"/>
          </p:cNvSpPr>
          <p:nvPr/>
        </p:nvSpPr>
        <p:spPr bwMode="auto">
          <a:xfrm>
            <a:off x="7282876" y="5624791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0" name="TextBox 5"/>
          <p:cNvSpPr txBox="1">
            <a:spLocks noChangeArrowheads="1"/>
          </p:cNvSpPr>
          <p:nvPr/>
        </p:nvSpPr>
        <p:spPr bwMode="auto">
          <a:xfrm>
            <a:off x="7642000" y="5479527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6-12 м/с</a:t>
            </a:r>
          </a:p>
        </p:txBody>
      </p:sp>
      <p:sp>
        <p:nvSpPr>
          <p:cNvPr id="221" name="Полилиния 4"/>
          <p:cNvSpPr>
            <a:spLocks/>
          </p:cNvSpPr>
          <p:nvPr/>
        </p:nvSpPr>
        <p:spPr bwMode="auto">
          <a:xfrm>
            <a:off x="7234922" y="5880511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22" name="Rectangle 656"/>
          <p:cNvSpPr>
            <a:spLocks noChangeArrowheads="1"/>
          </p:cNvSpPr>
          <p:nvPr/>
        </p:nvSpPr>
        <p:spPr bwMode="auto">
          <a:xfrm>
            <a:off x="7290884" y="6065249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TextBox 5"/>
          <p:cNvSpPr txBox="1">
            <a:spLocks noChangeArrowheads="1"/>
          </p:cNvSpPr>
          <p:nvPr/>
        </p:nvSpPr>
        <p:spPr bwMode="auto">
          <a:xfrm>
            <a:off x="7666447" y="5920861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13</a:t>
            </a:r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м/с</a:t>
            </a:r>
          </a:p>
        </p:txBody>
      </p:sp>
      <p:sp>
        <p:nvSpPr>
          <p:cNvPr id="224" name="Полилиния 4"/>
          <p:cNvSpPr>
            <a:spLocks/>
          </p:cNvSpPr>
          <p:nvPr/>
        </p:nvSpPr>
        <p:spPr bwMode="auto">
          <a:xfrm>
            <a:off x="7249692" y="6308835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25" name="TextBox 5"/>
          <p:cNvSpPr txBox="1">
            <a:spLocks noChangeArrowheads="1"/>
          </p:cNvSpPr>
          <p:nvPr/>
        </p:nvSpPr>
        <p:spPr bwMode="auto">
          <a:xfrm>
            <a:off x="7684150" y="6397736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19-30 м/с</a:t>
            </a:r>
          </a:p>
        </p:txBody>
      </p:sp>
      <p:sp>
        <p:nvSpPr>
          <p:cNvPr id="229" name="Rectangle 656"/>
          <p:cNvSpPr>
            <a:spLocks noChangeArrowheads="1"/>
          </p:cNvSpPr>
          <p:nvPr/>
        </p:nvSpPr>
        <p:spPr bwMode="auto">
          <a:xfrm>
            <a:off x="7275778" y="6539751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887" y="4837586"/>
            <a:ext cx="209575" cy="20251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3956" y="629556"/>
            <a:ext cx="215537" cy="2034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887" y="2677382"/>
            <a:ext cx="209575" cy="21522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8" name="Прямоугольник 237">
            <a:extLst>
              <a:ext uri="{FF2B5EF4-FFF2-40B4-BE49-F238E27FC236}">
                <a16:creationId xmlns="" xmlns:a16="http://schemas.microsoft.com/office/drawing/2014/main" id="{EA3C8896-D8B8-4FB7-AFBE-621C6FE35954}"/>
              </a:ext>
            </a:extLst>
          </p:cNvPr>
          <p:cNvSpPr/>
          <p:nvPr/>
        </p:nvSpPr>
        <p:spPr>
          <a:xfrm>
            <a:off x="-1" y="0"/>
            <a:ext cx="9143183" cy="628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МЕТЕОРОЛОГИЧЕСКАЯ ОБСТАНОВКА НА ТЕРРИТОРИИ КРАСНОДАРСКОГО КРАЯ 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="" xmlns:a16="http://schemas.microsoft.com/office/drawing/2014/main" id="{8DA86109-AAB9-4190-8FFF-BF612492C11C}"/>
              </a:ext>
            </a:extLst>
          </p:cNvPr>
          <p:cNvSpPr txBox="1"/>
          <p:nvPr/>
        </p:nvSpPr>
        <p:spPr>
          <a:xfrm>
            <a:off x="7624328" y="4829638"/>
            <a:ext cx="1522372" cy="403405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solidFill>
              <a:schemeClr val="accent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pPr algn="ctr"/>
            <a:r>
              <a:rPr lang="ru-RU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использованием: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АИУС РСЧС, </a:t>
            </a:r>
            <a:r>
              <a:rPr lang="ru-RU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Гисметео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САЦ Минэнерго</a:t>
            </a:r>
          </a:p>
        </p:txBody>
      </p:sp>
      <p:sp>
        <p:nvSpPr>
          <p:cNvPr id="319" name="Прямоугольник 318"/>
          <p:cNvSpPr/>
          <p:nvPr/>
        </p:nvSpPr>
        <p:spPr>
          <a:xfrm>
            <a:off x="3722907" y="629555"/>
            <a:ext cx="5417186" cy="132343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800" b="1" dirty="0">
                <a:latin typeface="Times New Roman"/>
                <a:ea typeface="Times New Roman"/>
              </a:rPr>
              <a:t>По Краснодарскому краю:</a:t>
            </a:r>
            <a:r>
              <a:rPr lang="ru-RU" sz="800" dirty="0">
                <a:latin typeface="Times New Roman"/>
                <a:ea typeface="Times New Roman"/>
              </a:rPr>
              <a:t> переменная облачность. Местами в южной половине края кратковременный дождь, гроза. Ночью и утром в отдельных районах туман. Ветер северо-восточный и восточный с переходом на юго-западный и западный 4-9 м/с, днем местами порывы 12-14 м/с. Температура воздуха ночью 13…18°, на Азовском побережье 16…21°; днем 27…32°, в юго-восточных предгорных районах 20…25°; в горах ночью 11…16°, днем 17…22°.</a:t>
            </a: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800" b="1" dirty="0">
                <a:latin typeface="Times New Roman"/>
                <a:ea typeface="Times New Roman"/>
              </a:rPr>
              <a:t>На Черноморском побережье:</a:t>
            </a:r>
            <a:r>
              <a:rPr lang="ru-RU" sz="800" dirty="0">
                <a:latin typeface="Times New Roman"/>
                <a:ea typeface="Times New Roman"/>
              </a:rPr>
              <a:t> переменная облачность. На участке от Джубги до </a:t>
            </a:r>
            <a:r>
              <a:rPr lang="ru-RU" sz="800" dirty="0" err="1">
                <a:latin typeface="Times New Roman"/>
                <a:ea typeface="Times New Roman"/>
              </a:rPr>
              <a:t>Магри</a:t>
            </a:r>
            <a:r>
              <a:rPr lang="ru-RU" sz="800" dirty="0">
                <a:latin typeface="Times New Roman"/>
                <a:ea typeface="Times New Roman"/>
              </a:rPr>
              <a:t> местами небольшой дождь. Ветер восточной четверти 6-11 м/с, на участке от Анапы до Геленджика местами порывы 15-20 м/с. Температура воздуха ночью 17…22°, днем 25…30°. </a:t>
            </a: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800" b="1" dirty="0">
                <a:latin typeface="Times New Roman"/>
                <a:ea typeface="Times New Roman"/>
              </a:rPr>
              <a:t>По г. Краснодару:</a:t>
            </a:r>
            <a:r>
              <a:rPr lang="ru-RU" sz="800" dirty="0">
                <a:latin typeface="Times New Roman"/>
                <a:ea typeface="Times New Roman"/>
              </a:rPr>
              <a:t> переменная облачность. Без осадков. Ветер северо-восточный и восточный с переходом на юго-западный и западный 4-9 м/с. Температура воздуха ночью 16…18°, днем 29…31°.</a:t>
            </a:r>
            <a:endParaRPr lang="ru-RU" sz="8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14489" y="5627882"/>
            <a:ext cx="1679713" cy="219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Чёрное море</a:t>
            </a:r>
          </a:p>
        </p:txBody>
      </p:sp>
      <p:sp>
        <p:nvSpPr>
          <p:cNvPr id="322" name="Прямоугольник 321"/>
          <p:cNvSpPr/>
          <p:nvPr/>
        </p:nvSpPr>
        <p:spPr>
          <a:xfrm>
            <a:off x="2008014" y="2186130"/>
            <a:ext cx="1679713" cy="219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Азовское море</a:t>
            </a:r>
          </a:p>
        </p:txBody>
      </p:sp>
      <p:sp>
        <p:nvSpPr>
          <p:cNvPr id="318" name="TextBox 317"/>
          <p:cNvSpPr txBox="1"/>
          <p:nvPr/>
        </p:nvSpPr>
        <p:spPr>
          <a:xfrm>
            <a:off x="6898539" y="2075979"/>
            <a:ext cx="2241554" cy="223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1" name="Rectangle 637"/>
          <p:cNvSpPr>
            <a:spLocks noChangeArrowheads="1"/>
          </p:cNvSpPr>
          <p:nvPr/>
        </p:nvSpPr>
        <p:spPr bwMode="auto">
          <a:xfrm rot="21334256">
            <a:off x="5165117" y="6045968"/>
            <a:ext cx="29104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г. Сочи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42" y="2300478"/>
            <a:ext cx="2293917" cy="11023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2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" y="652296"/>
            <a:ext cx="9126368" cy="62029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3" r="7945"/>
          <a:stretch/>
        </p:blipFill>
        <p:spPr bwMode="auto">
          <a:xfrm>
            <a:off x="8938041" y="1038718"/>
            <a:ext cx="193921" cy="16557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-11945" y="-10137"/>
            <a:ext cx="9164412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</a:t>
            </a:r>
            <a:r>
              <a:rPr lang="ru-RU" sz="1200" dirty="0" smtClean="0"/>
              <a:t>ТЕРРИТОРИИ  КРАСНОДАРСКОГО  </a:t>
            </a:r>
            <a:r>
              <a:rPr lang="ru-RU" sz="1200" dirty="0"/>
              <a:t>КРАЯ</a:t>
            </a:r>
          </a:p>
          <a:p>
            <a:r>
              <a:rPr lang="ru-RU" sz="1200" dirty="0"/>
              <a:t>(с использованием информационных ресурсов </a:t>
            </a:r>
            <a:r>
              <a:rPr lang="en-US" sz="1200" dirty="0" err="1"/>
              <a:t>Ventusky</a:t>
            </a:r>
            <a:r>
              <a:rPr lang="ru-RU" sz="1200" dirty="0"/>
              <a:t>,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64" name="TextBox 263"/>
          <p:cNvSpPr txBox="1"/>
          <p:nvPr/>
        </p:nvSpPr>
        <p:spPr>
          <a:xfrm>
            <a:off x="-1058" y="663001"/>
            <a:ext cx="2318085" cy="461663"/>
          </a:xfrm>
          <a:prstGeom prst="rect">
            <a:avLst/>
          </a:prstGeom>
          <a:solidFill>
            <a:srgbClr val="FFFF00">
              <a:alpha val="80000"/>
            </a:srgb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Прогноз порывов ветра, м/с</a:t>
            </a:r>
          </a:p>
          <a:p>
            <a:r>
              <a:rPr lang="ru-RU" dirty="0" smtClean="0"/>
              <a:t>на 10.00 </a:t>
            </a:r>
            <a:r>
              <a:rPr lang="ru-RU" dirty="0" smtClean="0"/>
              <a:t>20</a:t>
            </a:r>
            <a:r>
              <a:rPr lang="ru-RU" dirty="0" smtClean="0"/>
              <a:t>.07.2022</a:t>
            </a:r>
            <a:endParaRPr lang="ru-RU" dirty="0"/>
          </a:p>
        </p:txBody>
      </p:sp>
      <p:grpSp>
        <p:nvGrpSpPr>
          <p:cNvPr id="67" name="Группа 66"/>
          <p:cNvGrpSpPr/>
          <p:nvPr/>
        </p:nvGrpSpPr>
        <p:grpSpPr>
          <a:xfrm>
            <a:off x="6917838" y="2737409"/>
            <a:ext cx="2217695" cy="1292594"/>
            <a:chOff x="6487943" y="5002833"/>
            <a:chExt cx="2557893" cy="1286155"/>
          </a:xfrm>
        </p:grpSpPr>
        <p:sp>
          <p:nvSpPr>
            <p:cNvPr id="68" name="Text Box 830"/>
            <p:cNvSpPr txBox="1">
              <a:spLocks noChangeArrowheads="1"/>
            </p:cNvSpPr>
            <p:nvPr/>
          </p:nvSpPr>
          <p:spPr bwMode="auto">
            <a:xfrm>
              <a:off x="6487943" y="5316084"/>
              <a:ext cx="2557893" cy="9729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4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44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муниципальных образований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1740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населенных пунктов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1 215 462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дома, 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5 620 688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чел.;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6 153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СЗО;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1 165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автомобильных мостов.</a:t>
              </a:r>
            </a:p>
          </p:txBody>
        </p:sp>
        <p:sp>
          <p:nvSpPr>
            <p:cNvPr id="69" name="Rectangle 84"/>
            <p:cNvSpPr>
              <a:spLocks noChangeArrowheads="1"/>
            </p:cNvSpPr>
            <p:nvPr/>
          </p:nvSpPr>
          <p:spPr bwMode="auto">
            <a:xfrm>
              <a:off x="6487944" y="5002833"/>
              <a:ext cx="2557092" cy="33807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 наихудшем сценарии в зону отключения попадают: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527022" y="3030769"/>
            <a:ext cx="1191196" cy="677236"/>
            <a:chOff x="3699056" y="3100730"/>
            <a:chExt cx="1191196" cy="677236"/>
          </a:xfrm>
        </p:grpSpPr>
        <p:sp>
          <p:nvSpPr>
            <p:cNvPr id="197" name="Прямоугольник 196"/>
            <p:cNvSpPr/>
            <p:nvPr/>
          </p:nvSpPr>
          <p:spPr bwMode="auto">
            <a:xfrm>
              <a:off x="4130842" y="3428216"/>
              <a:ext cx="759410" cy="20958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Прямоугольник 197"/>
            <p:cNvSpPr/>
            <p:nvPr/>
          </p:nvSpPr>
          <p:spPr>
            <a:xfrm>
              <a:off x="4130841" y="3609302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99" name="Прямоугольник 198"/>
            <p:cNvSpPr/>
            <p:nvPr/>
          </p:nvSpPr>
          <p:spPr bwMode="auto">
            <a:xfrm>
              <a:off x="4134016" y="3265781"/>
              <a:ext cx="259904" cy="163335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200" name="Прямоугольник 199"/>
            <p:cNvSpPr/>
            <p:nvPr/>
          </p:nvSpPr>
          <p:spPr bwMode="auto">
            <a:xfrm>
              <a:off x="4362346" y="3265891"/>
              <a:ext cx="220710" cy="1551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Прямоугольник 200"/>
            <p:cNvSpPr/>
            <p:nvPr/>
          </p:nvSpPr>
          <p:spPr bwMode="auto">
            <a:xfrm>
              <a:off x="4574589" y="3266023"/>
              <a:ext cx="295555" cy="1522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Text Box 182"/>
            <p:cNvSpPr txBox="1">
              <a:spLocks noChangeArrowheads="1"/>
            </p:cNvSpPr>
            <p:nvPr/>
          </p:nvSpPr>
          <p:spPr bwMode="auto">
            <a:xfrm>
              <a:off x="3699056" y="3100730"/>
              <a:ext cx="1185312" cy="165053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err="1"/>
                <a:t>Выселковский</a:t>
              </a:r>
              <a:r>
                <a:rPr lang="ru-RU" altLang="ru-RU" dirty="0"/>
                <a:t> район</a:t>
              </a:r>
            </a:p>
          </p:txBody>
        </p:sp>
        <p:sp>
          <p:nvSpPr>
            <p:cNvPr id="140" name="Прямоугольник 139"/>
            <p:cNvSpPr/>
            <p:nvPr/>
          </p:nvSpPr>
          <p:spPr bwMode="auto">
            <a:xfrm>
              <a:off x="3802440" y="3265782"/>
              <a:ext cx="336655" cy="160911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558072" y="4183621"/>
            <a:ext cx="1090245" cy="642744"/>
            <a:chOff x="1981645" y="4246490"/>
            <a:chExt cx="1090245" cy="642744"/>
          </a:xfrm>
        </p:grpSpPr>
        <p:sp>
          <p:nvSpPr>
            <p:cNvPr id="116" name="Прямоугольник 115"/>
            <p:cNvSpPr/>
            <p:nvPr/>
          </p:nvSpPr>
          <p:spPr bwMode="auto">
            <a:xfrm>
              <a:off x="2321208" y="455472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Прямоугольник 116"/>
            <p:cNvSpPr/>
            <p:nvPr/>
          </p:nvSpPr>
          <p:spPr>
            <a:xfrm>
              <a:off x="2321208" y="4727343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18" name="Прямоугольник 117"/>
            <p:cNvSpPr/>
            <p:nvPr/>
          </p:nvSpPr>
          <p:spPr bwMode="auto">
            <a:xfrm>
              <a:off x="2284391" y="4386716"/>
              <a:ext cx="272828" cy="17713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Прямоугольник 118"/>
            <p:cNvSpPr/>
            <p:nvPr/>
          </p:nvSpPr>
          <p:spPr bwMode="auto">
            <a:xfrm>
              <a:off x="2558006" y="4386716"/>
              <a:ext cx="220710" cy="1772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Прямоугольник 120"/>
            <p:cNvSpPr/>
            <p:nvPr/>
          </p:nvSpPr>
          <p:spPr bwMode="auto">
            <a:xfrm>
              <a:off x="2770249" y="4392503"/>
              <a:ext cx="298729" cy="1714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Text Box 182"/>
            <p:cNvSpPr txBox="1">
              <a:spLocks noChangeArrowheads="1"/>
            </p:cNvSpPr>
            <p:nvPr/>
          </p:nvSpPr>
          <p:spPr bwMode="auto">
            <a:xfrm>
              <a:off x="1992353" y="4246490"/>
              <a:ext cx="1079537" cy="15158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Новороссийск</a:t>
              </a:r>
            </a:p>
          </p:txBody>
        </p:sp>
        <p:sp>
          <p:nvSpPr>
            <p:cNvPr id="141" name="Прямоугольник 140"/>
            <p:cNvSpPr/>
            <p:nvPr/>
          </p:nvSpPr>
          <p:spPr bwMode="auto">
            <a:xfrm>
              <a:off x="1981645" y="4388712"/>
              <a:ext cx="305196" cy="166012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108444" y="2001761"/>
            <a:ext cx="1240105" cy="640763"/>
            <a:chOff x="3942299" y="1889204"/>
            <a:chExt cx="1240105" cy="640763"/>
          </a:xfrm>
        </p:grpSpPr>
        <p:sp>
          <p:nvSpPr>
            <p:cNvPr id="134" name="Прямоугольник 133"/>
            <p:cNvSpPr/>
            <p:nvPr/>
          </p:nvSpPr>
          <p:spPr bwMode="auto">
            <a:xfrm>
              <a:off x="4417078" y="217925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4422697" y="2361303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36" name="Прямоугольник 135"/>
            <p:cNvSpPr/>
            <p:nvPr/>
          </p:nvSpPr>
          <p:spPr bwMode="auto">
            <a:xfrm>
              <a:off x="4434013" y="2045715"/>
              <a:ext cx="220710" cy="132694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37" name="Прямоугольник 136"/>
            <p:cNvSpPr/>
            <p:nvPr/>
          </p:nvSpPr>
          <p:spPr bwMode="auto">
            <a:xfrm>
              <a:off x="4661285" y="2042332"/>
              <a:ext cx="220710" cy="1371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Прямоугольник 137"/>
            <p:cNvSpPr/>
            <p:nvPr/>
          </p:nvSpPr>
          <p:spPr bwMode="auto">
            <a:xfrm>
              <a:off x="4881996" y="2042466"/>
              <a:ext cx="294942" cy="137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Text Box 182"/>
            <p:cNvSpPr txBox="1">
              <a:spLocks noChangeArrowheads="1"/>
            </p:cNvSpPr>
            <p:nvPr/>
          </p:nvSpPr>
          <p:spPr bwMode="auto">
            <a:xfrm>
              <a:off x="3942299" y="1889204"/>
              <a:ext cx="1240105" cy="16110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Ленинградский район</a:t>
              </a:r>
            </a:p>
          </p:txBody>
        </p:sp>
        <p:sp>
          <p:nvSpPr>
            <p:cNvPr id="146" name="Прямоугольник 145"/>
            <p:cNvSpPr/>
            <p:nvPr/>
          </p:nvSpPr>
          <p:spPr bwMode="auto">
            <a:xfrm>
              <a:off x="4094034" y="2045715"/>
              <a:ext cx="339832" cy="132693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457982" y="3492180"/>
            <a:ext cx="1134457" cy="673114"/>
            <a:chOff x="617619" y="3260957"/>
            <a:chExt cx="1134457" cy="673114"/>
          </a:xfrm>
        </p:grpSpPr>
        <p:sp>
          <p:nvSpPr>
            <p:cNvPr id="82" name="Text Box 182"/>
            <p:cNvSpPr txBox="1">
              <a:spLocks noChangeArrowheads="1"/>
            </p:cNvSpPr>
            <p:nvPr/>
          </p:nvSpPr>
          <p:spPr bwMode="auto">
            <a:xfrm>
              <a:off x="617619" y="3260957"/>
              <a:ext cx="1134457" cy="173598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Темрюкский район</a:t>
              </a:r>
            </a:p>
          </p:txBody>
        </p:sp>
        <p:sp>
          <p:nvSpPr>
            <p:cNvPr id="96" name="Прямоугольник 95"/>
            <p:cNvSpPr/>
            <p:nvPr/>
          </p:nvSpPr>
          <p:spPr bwMode="auto">
            <a:xfrm>
              <a:off x="999544" y="3592788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999544" y="3765407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98" name="Прямоугольник 97"/>
            <p:cNvSpPr/>
            <p:nvPr/>
          </p:nvSpPr>
          <p:spPr bwMode="auto">
            <a:xfrm>
              <a:off x="975574" y="3426650"/>
              <a:ext cx="252307" cy="170864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Прямоугольник 98"/>
            <p:cNvSpPr/>
            <p:nvPr/>
          </p:nvSpPr>
          <p:spPr bwMode="auto">
            <a:xfrm>
              <a:off x="1227875" y="3426650"/>
              <a:ext cx="220710" cy="16690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Прямоугольник 99"/>
            <p:cNvSpPr/>
            <p:nvPr/>
          </p:nvSpPr>
          <p:spPr bwMode="auto">
            <a:xfrm>
              <a:off x="1448585" y="3432706"/>
              <a:ext cx="298729" cy="1582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59%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Прямоугольник 151"/>
            <p:cNvSpPr/>
            <p:nvPr/>
          </p:nvSpPr>
          <p:spPr bwMode="auto">
            <a:xfrm>
              <a:off x="651154" y="3423972"/>
              <a:ext cx="340980" cy="172484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959211" y="1410673"/>
            <a:ext cx="1073658" cy="669858"/>
            <a:chOff x="2471157" y="1326806"/>
            <a:chExt cx="1073658" cy="669858"/>
          </a:xfrm>
        </p:grpSpPr>
        <p:sp>
          <p:nvSpPr>
            <p:cNvPr id="80" name="Text Box 182"/>
            <p:cNvSpPr txBox="1">
              <a:spLocks noChangeArrowheads="1"/>
            </p:cNvSpPr>
            <p:nvPr/>
          </p:nvSpPr>
          <p:spPr bwMode="auto">
            <a:xfrm>
              <a:off x="2611181" y="1326806"/>
              <a:ext cx="93363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Ейский район</a:t>
              </a:r>
            </a:p>
          </p:txBody>
        </p:sp>
        <p:sp>
          <p:nvSpPr>
            <p:cNvPr id="91" name="Прямоугольник 90"/>
            <p:cNvSpPr/>
            <p:nvPr/>
          </p:nvSpPr>
          <p:spPr bwMode="auto">
            <a:xfrm>
              <a:off x="2796879" y="166215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2800863" y="1834773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93" name="Прямоугольник 92"/>
            <p:cNvSpPr/>
            <p:nvPr/>
          </p:nvSpPr>
          <p:spPr bwMode="auto">
            <a:xfrm>
              <a:off x="2761699" y="1486492"/>
              <a:ext cx="274941" cy="168188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94" name="Прямоугольник 93"/>
            <p:cNvSpPr/>
            <p:nvPr/>
          </p:nvSpPr>
          <p:spPr bwMode="auto">
            <a:xfrm>
              <a:off x="3025210" y="1489174"/>
              <a:ext cx="222842" cy="1656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Прямоугольник 94"/>
            <p:cNvSpPr/>
            <p:nvPr/>
          </p:nvSpPr>
          <p:spPr bwMode="auto">
            <a:xfrm>
              <a:off x="3248052" y="1489174"/>
              <a:ext cx="296597" cy="1656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76%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Прямоугольник 153"/>
            <p:cNvSpPr/>
            <p:nvPr/>
          </p:nvSpPr>
          <p:spPr bwMode="auto">
            <a:xfrm>
              <a:off x="2471157" y="1489174"/>
              <a:ext cx="325721" cy="165505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795172" y="3759538"/>
            <a:ext cx="1116788" cy="655852"/>
            <a:chOff x="3497418" y="3918365"/>
            <a:chExt cx="1116788" cy="655852"/>
          </a:xfrm>
        </p:grpSpPr>
        <p:sp>
          <p:nvSpPr>
            <p:cNvPr id="85" name="Text Box 182"/>
            <p:cNvSpPr txBox="1">
              <a:spLocks noChangeArrowheads="1"/>
            </p:cNvSpPr>
            <p:nvPr/>
          </p:nvSpPr>
          <p:spPr bwMode="auto">
            <a:xfrm>
              <a:off x="3579716" y="3918365"/>
              <a:ext cx="1034193" cy="15901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Краснодар</a:t>
              </a:r>
            </a:p>
          </p:txBody>
        </p:sp>
        <p:sp>
          <p:nvSpPr>
            <p:cNvPr id="106" name="Прямоугольник 105"/>
            <p:cNvSpPr/>
            <p:nvPr/>
          </p:nvSpPr>
          <p:spPr bwMode="auto">
            <a:xfrm>
              <a:off x="3866436" y="423970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Прямоугольник 106"/>
            <p:cNvSpPr/>
            <p:nvPr/>
          </p:nvSpPr>
          <p:spPr>
            <a:xfrm>
              <a:off x="3866436" y="4412326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08" name="Прямоугольник 107"/>
            <p:cNvSpPr/>
            <p:nvPr/>
          </p:nvSpPr>
          <p:spPr bwMode="auto">
            <a:xfrm>
              <a:off x="3837659" y="4077376"/>
              <a:ext cx="265575" cy="153377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09" name="Прямоугольник 108"/>
            <p:cNvSpPr/>
            <p:nvPr/>
          </p:nvSpPr>
          <p:spPr bwMode="auto">
            <a:xfrm>
              <a:off x="4103234" y="4077375"/>
              <a:ext cx="220710" cy="16309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Прямоугольник 109"/>
            <p:cNvSpPr/>
            <p:nvPr/>
          </p:nvSpPr>
          <p:spPr bwMode="auto">
            <a:xfrm>
              <a:off x="4315477" y="4077375"/>
              <a:ext cx="298729" cy="1630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 bwMode="auto">
            <a:xfrm>
              <a:off x="3497418" y="4077376"/>
              <a:ext cx="344023" cy="162080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885350" y="4470031"/>
            <a:ext cx="2386613" cy="2380378"/>
            <a:chOff x="6897577" y="4113555"/>
            <a:chExt cx="2386613" cy="2380378"/>
          </a:xfrm>
        </p:grpSpPr>
        <p:grpSp>
          <p:nvGrpSpPr>
            <p:cNvPr id="214" name="Группа 1145"/>
            <p:cNvGrpSpPr/>
            <p:nvPr/>
          </p:nvGrpSpPr>
          <p:grpSpPr>
            <a:xfrm>
              <a:off x="6897577" y="4113555"/>
              <a:ext cx="2249979" cy="2380378"/>
              <a:chOff x="6759625" y="4893992"/>
              <a:chExt cx="2096871" cy="1946188"/>
            </a:xfrm>
          </p:grpSpPr>
          <p:sp>
            <p:nvSpPr>
              <p:cNvPr id="243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245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166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5" name="Полилиния 214"/>
            <p:cNvSpPr/>
            <p:nvPr/>
          </p:nvSpPr>
          <p:spPr>
            <a:xfrm>
              <a:off x="7094516" y="5372791"/>
              <a:ext cx="170970" cy="164598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3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6" name="Text Box 97"/>
            <p:cNvSpPr txBox="1">
              <a:spLocks noChangeArrowheads="1"/>
            </p:cNvSpPr>
            <p:nvPr/>
          </p:nvSpPr>
          <p:spPr bwMode="auto">
            <a:xfrm>
              <a:off x="7506917" y="5379180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0–7 м/с</a:t>
              </a:r>
            </a:p>
          </p:txBody>
        </p:sp>
        <p:sp>
          <p:nvSpPr>
            <p:cNvPr id="217" name="Полилиния 216"/>
            <p:cNvSpPr/>
            <p:nvPr/>
          </p:nvSpPr>
          <p:spPr>
            <a:xfrm>
              <a:off x="7067820" y="5588434"/>
              <a:ext cx="224362" cy="144551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92D050">
                <a:alpha val="43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8" name="Text Box 97"/>
            <p:cNvSpPr txBox="1">
              <a:spLocks noChangeArrowheads="1"/>
            </p:cNvSpPr>
            <p:nvPr/>
          </p:nvSpPr>
          <p:spPr bwMode="auto">
            <a:xfrm>
              <a:off x="7514537" y="5592383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8–12 м/с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7072285" y="5787921"/>
              <a:ext cx="246245" cy="187349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FFFF00">
                <a:alpha val="43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0" name="Полилиния 219"/>
            <p:cNvSpPr/>
            <p:nvPr/>
          </p:nvSpPr>
          <p:spPr>
            <a:xfrm>
              <a:off x="7119354" y="6011628"/>
              <a:ext cx="199533" cy="114057"/>
            </a:xfrm>
            <a:custGeom>
              <a:avLst/>
              <a:gdLst>
                <a:gd name="connsiteX0" fmla="*/ 985458 w 1227381"/>
                <a:gd name="connsiteY0" fmla="*/ 157964 h 841995"/>
                <a:gd name="connsiteX1" fmla="*/ 680658 w 1227381"/>
                <a:gd name="connsiteY1" fmla="*/ 18264 h 841995"/>
                <a:gd name="connsiteX2" fmla="*/ 331408 w 1227381"/>
                <a:gd name="connsiteY2" fmla="*/ 18264 h 841995"/>
                <a:gd name="connsiteX3" fmla="*/ 1208 w 1227381"/>
                <a:gd name="connsiteY3" fmla="*/ 170664 h 841995"/>
                <a:gd name="connsiteX4" fmla="*/ 242508 w 1227381"/>
                <a:gd name="connsiteY4" fmla="*/ 551664 h 841995"/>
                <a:gd name="connsiteX5" fmla="*/ 794958 w 1227381"/>
                <a:gd name="connsiteY5" fmla="*/ 735814 h 841995"/>
                <a:gd name="connsiteX6" fmla="*/ 1118808 w 1227381"/>
                <a:gd name="connsiteY6" fmla="*/ 837414 h 841995"/>
                <a:gd name="connsiteX7" fmla="*/ 1036258 w 1227381"/>
                <a:gd name="connsiteY7" fmla="*/ 589764 h 841995"/>
                <a:gd name="connsiteX8" fmla="*/ 1226758 w 1227381"/>
                <a:gd name="connsiteY8" fmla="*/ 361164 h 841995"/>
                <a:gd name="connsiteX9" fmla="*/ 985458 w 1227381"/>
                <a:gd name="connsiteY9" fmla="*/ 157964 h 84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7381" h="841995">
                  <a:moveTo>
                    <a:pt x="985458" y="157964"/>
                  </a:moveTo>
                  <a:cubicBezTo>
                    <a:pt x="894441" y="100814"/>
                    <a:pt x="789666" y="41547"/>
                    <a:pt x="680658" y="18264"/>
                  </a:cubicBezTo>
                  <a:cubicBezTo>
                    <a:pt x="571650" y="-5019"/>
                    <a:pt x="444650" y="-7136"/>
                    <a:pt x="331408" y="18264"/>
                  </a:cubicBezTo>
                  <a:cubicBezTo>
                    <a:pt x="218166" y="43664"/>
                    <a:pt x="16025" y="81764"/>
                    <a:pt x="1208" y="170664"/>
                  </a:cubicBezTo>
                  <a:cubicBezTo>
                    <a:pt x="-13609" y="259564"/>
                    <a:pt x="110216" y="457472"/>
                    <a:pt x="242508" y="551664"/>
                  </a:cubicBezTo>
                  <a:cubicBezTo>
                    <a:pt x="374800" y="645856"/>
                    <a:pt x="648908" y="688189"/>
                    <a:pt x="794958" y="735814"/>
                  </a:cubicBezTo>
                  <a:cubicBezTo>
                    <a:pt x="941008" y="783439"/>
                    <a:pt x="1078591" y="861756"/>
                    <a:pt x="1118808" y="837414"/>
                  </a:cubicBezTo>
                  <a:cubicBezTo>
                    <a:pt x="1159025" y="813072"/>
                    <a:pt x="1018266" y="669139"/>
                    <a:pt x="1036258" y="589764"/>
                  </a:cubicBezTo>
                  <a:cubicBezTo>
                    <a:pt x="1054250" y="510389"/>
                    <a:pt x="1239458" y="436306"/>
                    <a:pt x="1226758" y="361164"/>
                  </a:cubicBezTo>
                  <a:cubicBezTo>
                    <a:pt x="1214058" y="286022"/>
                    <a:pt x="1076475" y="215114"/>
                    <a:pt x="985458" y="157964"/>
                  </a:cubicBez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1" name="Text Box 97"/>
            <p:cNvSpPr txBox="1">
              <a:spLocks noChangeArrowheads="1"/>
            </p:cNvSpPr>
            <p:nvPr/>
          </p:nvSpPr>
          <p:spPr bwMode="auto">
            <a:xfrm>
              <a:off x="7518951" y="578762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13–17 м/с</a:t>
              </a:r>
            </a:p>
          </p:txBody>
        </p:sp>
        <p:sp>
          <p:nvSpPr>
            <p:cNvPr id="226" name="Text Box 97"/>
            <p:cNvSpPr txBox="1">
              <a:spLocks noChangeArrowheads="1"/>
            </p:cNvSpPr>
            <p:nvPr/>
          </p:nvSpPr>
          <p:spPr bwMode="auto">
            <a:xfrm>
              <a:off x="7525553" y="600755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18-25 м/с</a:t>
              </a:r>
            </a:p>
          </p:txBody>
        </p:sp>
        <p:sp>
          <p:nvSpPr>
            <p:cNvPr id="227" name="Полилиния 226"/>
            <p:cNvSpPr/>
            <p:nvPr/>
          </p:nvSpPr>
          <p:spPr>
            <a:xfrm>
              <a:off x="7133396" y="6230633"/>
              <a:ext cx="199533" cy="130571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rgbClr val="FF0000">
                <a:alpha val="7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8" name="Text Box 97"/>
            <p:cNvSpPr txBox="1">
              <a:spLocks noChangeArrowheads="1"/>
            </p:cNvSpPr>
            <p:nvPr/>
          </p:nvSpPr>
          <p:spPr bwMode="auto">
            <a:xfrm>
              <a:off x="7526066" y="6205139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свыше 25 м/с</a:t>
              </a:r>
            </a:p>
          </p:txBody>
        </p:sp>
        <p:sp>
          <p:nvSpPr>
            <p:cNvPr id="233" name="Text Box 97"/>
            <p:cNvSpPr txBox="1">
              <a:spLocks noChangeArrowheads="1"/>
            </p:cNvSpPr>
            <p:nvPr/>
          </p:nvSpPr>
          <p:spPr bwMode="auto">
            <a:xfrm>
              <a:off x="7511331" y="5038252"/>
              <a:ext cx="1506131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234" name="Text Box 97"/>
            <p:cNvSpPr txBox="1">
              <a:spLocks noChangeArrowheads="1"/>
            </p:cNvSpPr>
            <p:nvPr/>
          </p:nvSpPr>
          <p:spPr bwMode="auto">
            <a:xfrm>
              <a:off x="7511331" y="5166886"/>
              <a:ext cx="1018906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235" name="Прямоугольник 234"/>
            <p:cNvSpPr/>
            <p:nvPr/>
          </p:nvSpPr>
          <p:spPr>
            <a:xfrm>
              <a:off x="6965654" y="4655180"/>
              <a:ext cx="422408" cy="104536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36" name="Text Box 97"/>
            <p:cNvSpPr txBox="1">
              <a:spLocks noChangeArrowheads="1"/>
            </p:cNvSpPr>
            <p:nvPr/>
          </p:nvSpPr>
          <p:spPr bwMode="auto">
            <a:xfrm>
              <a:off x="7470662" y="4558668"/>
              <a:ext cx="1440241" cy="234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6965654" y="4512371"/>
              <a:ext cx="415956" cy="12321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238" name="Text Box 97"/>
            <p:cNvSpPr txBox="1">
              <a:spLocks noChangeArrowheads="1"/>
            </p:cNvSpPr>
            <p:nvPr/>
          </p:nvSpPr>
          <p:spPr bwMode="auto">
            <a:xfrm>
              <a:off x="7496091" y="4324967"/>
              <a:ext cx="1788099" cy="185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39" name="Text Box 97"/>
            <p:cNvSpPr txBox="1">
              <a:spLocks noChangeArrowheads="1"/>
            </p:cNvSpPr>
            <p:nvPr/>
          </p:nvSpPr>
          <p:spPr bwMode="auto">
            <a:xfrm>
              <a:off x="7465612" y="4430540"/>
              <a:ext cx="1702944" cy="234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75" kern="0" dirty="0">
                  <a:latin typeface="Times New Roman" pitchFamily="18" charset="0"/>
                </a:rPr>
                <a:t>- </a:t>
              </a:r>
              <a:r>
                <a:rPr lang="ru-RU" altLang="ru-RU" sz="675" dirty="0"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240" name="Прямоугольник 239"/>
            <p:cNvSpPr/>
            <p:nvPr/>
          </p:nvSpPr>
          <p:spPr bwMode="auto">
            <a:xfrm>
              <a:off x="7074960" y="5093786"/>
              <a:ext cx="220710" cy="86687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Прямоугольник 240"/>
            <p:cNvSpPr/>
            <p:nvPr/>
          </p:nvSpPr>
          <p:spPr bwMode="auto">
            <a:xfrm>
              <a:off x="7060796" y="5235255"/>
              <a:ext cx="220710" cy="9229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Прямоугольник 241"/>
            <p:cNvSpPr/>
            <p:nvPr/>
          </p:nvSpPr>
          <p:spPr bwMode="auto">
            <a:xfrm>
              <a:off x="7020158" y="4378615"/>
              <a:ext cx="298729" cy="1143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Text Box 97"/>
            <p:cNvSpPr txBox="1">
              <a:spLocks noChangeArrowheads="1"/>
            </p:cNvSpPr>
            <p:nvPr/>
          </p:nvSpPr>
          <p:spPr bwMode="auto">
            <a:xfrm>
              <a:off x="7508974" y="4886818"/>
              <a:ext cx="1506131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ночная температура воздуха</a:t>
              </a:r>
            </a:p>
          </p:txBody>
        </p:sp>
        <p:sp>
          <p:nvSpPr>
            <p:cNvPr id="132" name="Text Box 97"/>
            <p:cNvSpPr txBox="1">
              <a:spLocks noChangeArrowheads="1"/>
            </p:cNvSpPr>
            <p:nvPr/>
          </p:nvSpPr>
          <p:spPr bwMode="auto">
            <a:xfrm>
              <a:off x="7507095" y="4742364"/>
              <a:ext cx="1506131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дневная температура воздуха</a:t>
              </a:r>
            </a:p>
          </p:txBody>
        </p:sp>
      </p:grpSp>
      <p:grpSp>
        <p:nvGrpSpPr>
          <p:cNvPr id="158" name="Группа 157"/>
          <p:cNvGrpSpPr/>
          <p:nvPr/>
        </p:nvGrpSpPr>
        <p:grpSpPr>
          <a:xfrm>
            <a:off x="4485983" y="4803817"/>
            <a:ext cx="1105474" cy="658787"/>
            <a:chOff x="3511906" y="3906963"/>
            <a:chExt cx="1105474" cy="658787"/>
          </a:xfrm>
        </p:grpSpPr>
        <p:sp>
          <p:nvSpPr>
            <p:cNvPr id="160" name="Прямоугольник 159"/>
            <p:cNvSpPr/>
            <p:nvPr/>
          </p:nvSpPr>
          <p:spPr bwMode="auto">
            <a:xfrm>
              <a:off x="3866436" y="4231240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3866436" y="4403859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62" name="Прямоугольник 161"/>
            <p:cNvSpPr/>
            <p:nvPr/>
          </p:nvSpPr>
          <p:spPr bwMode="auto">
            <a:xfrm>
              <a:off x="3887634" y="4064833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Прямоугольник 162"/>
            <p:cNvSpPr/>
            <p:nvPr/>
          </p:nvSpPr>
          <p:spPr bwMode="auto">
            <a:xfrm>
              <a:off x="4113031" y="4067857"/>
              <a:ext cx="220710" cy="16856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Прямоугольник 163"/>
            <p:cNvSpPr/>
            <p:nvPr/>
          </p:nvSpPr>
          <p:spPr bwMode="auto">
            <a:xfrm>
              <a:off x="4315477" y="4068596"/>
              <a:ext cx="298729" cy="1635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Прямоугольник 164"/>
            <p:cNvSpPr/>
            <p:nvPr/>
          </p:nvSpPr>
          <p:spPr bwMode="auto">
            <a:xfrm>
              <a:off x="3540729" y="4064703"/>
              <a:ext cx="341457" cy="171719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Text Box 182"/>
            <p:cNvSpPr txBox="1">
              <a:spLocks noChangeArrowheads="1"/>
            </p:cNvSpPr>
            <p:nvPr/>
          </p:nvSpPr>
          <p:spPr bwMode="auto">
            <a:xfrm>
              <a:off x="3511906" y="3906963"/>
              <a:ext cx="1105474" cy="168326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Мостовский район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6246510" y="674645"/>
            <a:ext cx="2901348" cy="369330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/>
              <a:t>Прогноз порывов ветра, м/с</a:t>
            </a:r>
          </a:p>
          <a:p>
            <a:r>
              <a:rPr lang="ru-RU" sz="900" dirty="0" smtClean="0"/>
              <a:t>на 18.00 </a:t>
            </a:r>
            <a:r>
              <a:rPr lang="ru-RU" sz="900" dirty="0" smtClean="0"/>
              <a:t>20</a:t>
            </a:r>
            <a:r>
              <a:rPr lang="ru-RU" sz="900" dirty="0" smtClean="0"/>
              <a:t>.07.2022</a:t>
            </a:r>
            <a:endParaRPr lang="ru-RU" sz="900" dirty="0"/>
          </a:p>
        </p:txBody>
      </p:sp>
      <p:sp>
        <p:nvSpPr>
          <p:cNvPr id="125" name="TextBox 124"/>
          <p:cNvSpPr txBox="1"/>
          <p:nvPr/>
        </p:nvSpPr>
        <p:spPr>
          <a:xfrm>
            <a:off x="-44565" y="5287996"/>
            <a:ext cx="2457796" cy="276997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Г</a:t>
            </a:r>
            <a:r>
              <a:rPr lang="ru-RU" sz="1200" dirty="0" smtClean="0"/>
              <a:t>О Новороссийск</a:t>
            </a:r>
            <a:endParaRPr lang="ru-RU" sz="12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2484453" y="5015877"/>
            <a:ext cx="1408394" cy="668148"/>
            <a:chOff x="2688842" y="5185259"/>
            <a:chExt cx="1408394" cy="668148"/>
          </a:xfrm>
        </p:grpSpPr>
        <p:sp>
          <p:nvSpPr>
            <p:cNvPr id="83" name="Text Box 182"/>
            <p:cNvSpPr txBox="1">
              <a:spLocks noChangeArrowheads="1"/>
            </p:cNvSpPr>
            <p:nvPr/>
          </p:nvSpPr>
          <p:spPr bwMode="auto">
            <a:xfrm>
              <a:off x="2688842" y="5185259"/>
              <a:ext cx="140839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05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altLang="ru-RU" sz="800" dirty="0">
                  <a:solidFill>
                    <a:schemeClr val="tx1"/>
                  </a:solidFill>
                </a:rPr>
                <a:t>Туапсинский район</a:t>
              </a:r>
            </a:p>
          </p:txBody>
        </p:sp>
        <p:sp>
          <p:nvSpPr>
            <p:cNvPr id="86" name="Прямоугольник 85"/>
            <p:cNvSpPr/>
            <p:nvPr/>
          </p:nvSpPr>
          <p:spPr bwMode="auto">
            <a:xfrm>
              <a:off x="3345324" y="551889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3349308" y="5691516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88" name="Прямоугольник 87"/>
            <p:cNvSpPr/>
            <p:nvPr/>
          </p:nvSpPr>
          <p:spPr bwMode="auto">
            <a:xfrm>
              <a:off x="3345325" y="534323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Прямоугольник 88"/>
            <p:cNvSpPr/>
            <p:nvPr/>
          </p:nvSpPr>
          <p:spPr bwMode="auto">
            <a:xfrm>
              <a:off x="3573655" y="534704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Прямоугольник 89"/>
            <p:cNvSpPr/>
            <p:nvPr/>
          </p:nvSpPr>
          <p:spPr bwMode="auto">
            <a:xfrm>
              <a:off x="3794365" y="534717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83%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Прямоугольник 141"/>
            <p:cNvSpPr/>
            <p:nvPr/>
          </p:nvSpPr>
          <p:spPr bwMode="auto">
            <a:xfrm>
              <a:off x="3033709" y="5344877"/>
              <a:ext cx="306526" cy="174886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9" name="Прямоугольник 128"/>
          <p:cNvSpPr/>
          <p:nvPr/>
        </p:nvSpPr>
        <p:spPr bwMode="auto">
          <a:xfrm>
            <a:off x="7029873" y="5309067"/>
            <a:ext cx="314599" cy="97485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Прямоугольник 130"/>
          <p:cNvSpPr/>
          <p:nvPr/>
        </p:nvSpPr>
        <p:spPr bwMode="auto">
          <a:xfrm>
            <a:off x="7026121" y="5162306"/>
            <a:ext cx="303046" cy="117350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355602" y="2480148"/>
            <a:ext cx="1556088" cy="668604"/>
            <a:chOff x="1448585" y="2657243"/>
            <a:chExt cx="1556088" cy="668604"/>
          </a:xfrm>
        </p:grpSpPr>
        <p:sp>
          <p:nvSpPr>
            <p:cNvPr id="81" name="Text Box 182"/>
            <p:cNvSpPr txBox="1">
              <a:spLocks noChangeArrowheads="1"/>
            </p:cNvSpPr>
            <p:nvPr/>
          </p:nvSpPr>
          <p:spPr bwMode="auto">
            <a:xfrm>
              <a:off x="1448585" y="2657243"/>
              <a:ext cx="1556088" cy="155387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Приморско-Ахтарский район</a:t>
              </a:r>
            </a:p>
          </p:txBody>
        </p:sp>
        <p:sp>
          <p:nvSpPr>
            <p:cNvPr id="101" name="Прямоугольник 100"/>
            <p:cNvSpPr/>
            <p:nvPr/>
          </p:nvSpPr>
          <p:spPr bwMode="auto">
            <a:xfrm>
              <a:off x="2182952" y="2982870"/>
              <a:ext cx="81694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2182953" y="3163956"/>
              <a:ext cx="81695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04" name="Прямоугольник 103"/>
            <p:cNvSpPr/>
            <p:nvPr/>
          </p:nvSpPr>
          <p:spPr bwMode="auto">
            <a:xfrm>
              <a:off x="2432408" y="2811019"/>
              <a:ext cx="241129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Прямоугольник 104"/>
            <p:cNvSpPr/>
            <p:nvPr/>
          </p:nvSpPr>
          <p:spPr bwMode="auto">
            <a:xfrm>
              <a:off x="2673537" y="2819619"/>
              <a:ext cx="326366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Прямоугольник 144"/>
            <p:cNvSpPr/>
            <p:nvPr/>
          </p:nvSpPr>
          <p:spPr bwMode="auto">
            <a:xfrm>
              <a:off x="1836206" y="2812630"/>
              <a:ext cx="342585" cy="153812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Прямоугольник 122"/>
            <p:cNvSpPr/>
            <p:nvPr/>
          </p:nvSpPr>
          <p:spPr bwMode="auto">
            <a:xfrm>
              <a:off x="2176842" y="2817791"/>
              <a:ext cx="252307" cy="148651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589976" y="5701341"/>
            <a:ext cx="1065288" cy="631688"/>
            <a:chOff x="3684871" y="5756954"/>
            <a:chExt cx="1065288" cy="631688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3684871" y="5756954"/>
              <a:ext cx="1065288" cy="631688"/>
              <a:chOff x="4189184" y="5994286"/>
              <a:chExt cx="1065288" cy="631688"/>
            </a:xfrm>
          </p:grpSpPr>
          <p:sp>
            <p:nvSpPr>
              <p:cNvPr id="84" name="Text Box 182"/>
              <p:cNvSpPr txBox="1">
                <a:spLocks noChangeArrowheads="1"/>
              </p:cNvSpPr>
              <p:nvPr/>
            </p:nvSpPr>
            <p:spPr bwMode="auto">
              <a:xfrm>
                <a:off x="4189184" y="5994286"/>
                <a:ext cx="1065288" cy="143689"/>
              </a:xfrm>
              <a:prstGeom prst="rect">
                <a:avLst/>
              </a:prstGeom>
              <a:solidFill>
                <a:srgbClr val="FFC000">
                  <a:alpha val="75000"/>
                </a:srgbClr>
              </a:solidFill>
              <a:ln>
                <a:solidFill>
                  <a:schemeClr val="tx1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algn="ctr">
                  <a:defRPr sz="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ru-RU" altLang="ru-RU" dirty="0"/>
                  <a:t>ГО Сочи</a:t>
                </a:r>
              </a:p>
            </p:txBody>
          </p:sp>
          <p:sp>
            <p:nvSpPr>
              <p:cNvPr id="111" name="Прямоугольник 110"/>
              <p:cNvSpPr/>
              <p:nvPr/>
            </p:nvSpPr>
            <p:spPr bwMode="auto">
              <a:xfrm>
                <a:off x="4502657" y="6309052"/>
                <a:ext cx="747769" cy="17261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6357/19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Прямоугольник 111"/>
              <p:cNvSpPr/>
              <p:nvPr/>
            </p:nvSpPr>
            <p:spPr>
              <a:xfrm>
                <a:off x="4502657" y="6481672"/>
                <a:ext cx="747770" cy="144302"/>
              </a:xfrm>
              <a:prstGeom prst="rect">
                <a:avLst/>
              </a:prstGeom>
              <a:solidFill>
                <a:srgbClr val="92D05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34" tIns="45717" rIns="91434" bIns="45717" anchor="ctr"/>
              <a:lstStyle/>
              <a:p>
                <a:pPr algn="ctr"/>
                <a:r>
                  <a:rPr lang="ru-RU" sz="650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50 362/497 806</a:t>
                </a:r>
              </a:p>
            </p:txBody>
          </p:sp>
          <p:sp>
            <p:nvSpPr>
              <p:cNvPr id="113" name="Прямоугольник 112"/>
              <p:cNvSpPr/>
              <p:nvPr/>
            </p:nvSpPr>
            <p:spPr bwMode="auto">
              <a:xfrm>
                <a:off x="4501962" y="6134447"/>
                <a:ext cx="220710" cy="172619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Прямоугольник 113"/>
              <p:cNvSpPr/>
              <p:nvPr/>
            </p:nvSpPr>
            <p:spPr bwMode="auto">
              <a:xfrm>
                <a:off x="4722520" y="6137093"/>
                <a:ext cx="229177" cy="17219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Прямоугольник 114"/>
              <p:cNvSpPr/>
              <p:nvPr/>
            </p:nvSpPr>
            <p:spPr bwMode="auto">
              <a:xfrm>
                <a:off x="4951698" y="6136276"/>
                <a:ext cx="298729" cy="17261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77%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7" name="Прямоугольник 126"/>
            <p:cNvSpPr/>
            <p:nvPr/>
          </p:nvSpPr>
          <p:spPr bwMode="auto">
            <a:xfrm>
              <a:off x="3704023" y="5896315"/>
              <a:ext cx="305196" cy="166012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510" y="1050008"/>
            <a:ext cx="2680213" cy="1641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3" y="5564993"/>
            <a:ext cx="2508422" cy="1290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68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899"/>
            <a:ext cx="9144000" cy="67367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МЕТЕООБСТАНОВКЕ</a:t>
            </a:r>
          </a:p>
          <a:p>
            <a:r>
              <a:rPr lang="ru-RU" sz="1200" dirty="0"/>
              <a:t>НА ТЕРРИТОРИИ </a:t>
            </a:r>
            <a:r>
              <a:rPr lang="ru-RU" sz="1200" dirty="0" smtClean="0"/>
              <a:t> КРАСНОДАРСКОГО  КРАЯ</a:t>
            </a:r>
            <a:endParaRPr lang="ru-RU" sz="1200" dirty="0"/>
          </a:p>
          <a:p>
            <a:r>
              <a:rPr lang="ru-RU" sz="1200" dirty="0"/>
              <a:t>(использовались данные, представленные в информационном ресурсе погоды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30" name="Text Box 182"/>
          <p:cNvSpPr txBox="1">
            <a:spLocks noChangeArrowheads="1"/>
          </p:cNvSpPr>
          <p:nvPr/>
        </p:nvSpPr>
        <p:spPr bwMode="auto">
          <a:xfrm>
            <a:off x="4266341" y="3029178"/>
            <a:ext cx="1049080" cy="275078"/>
          </a:xfrm>
          <a:prstGeom prst="rect">
            <a:avLst/>
          </a:prstGeom>
          <a:solidFill>
            <a:srgbClr val="4ADFE6">
              <a:alpha val="76000"/>
            </a:srgbClr>
          </a:solidFill>
          <a:ln w="6350"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1200" dirty="0"/>
              <a:t>Черное море</a:t>
            </a:r>
          </a:p>
        </p:txBody>
      </p:sp>
      <p:sp>
        <p:nvSpPr>
          <p:cNvPr id="33" name="Text Box 182"/>
          <p:cNvSpPr txBox="1">
            <a:spLocks noChangeArrowheads="1"/>
          </p:cNvSpPr>
          <p:nvPr/>
        </p:nvSpPr>
        <p:spPr bwMode="auto">
          <a:xfrm>
            <a:off x="5621825" y="2958234"/>
            <a:ext cx="507952" cy="141887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Сочи</a:t>
            </a:r>
          </a:p>
        </p:txBody>
      </p:sp>
      <p:sp>
        <p:nvSpPr>
          <p:cNvPr id="229" name="Text Box 182"/>
          <p:cNvSpPr txBox="1">
            <a:spLocks noChangeArrowheads="1"/>
          </p:cNvSpPr>
          <p:nvPr/>
        </p:nvSpPr>
        <p:spPr bwMode="auto">
          <a:xfrm>
            <a:off x="5282504" y="2678883"/>
            <a:ext cx="678643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Краснодар</a:t>
            </a:r>
          </a:p>
        </p:txBody>
      </p:sp>
      <p:sp>
        <p:nvSpPr>
          <p:cNvPr id="236" name="Text Box 182"/>
          <p:cNvSpPr txBox="1">
            <a:spLocks noChangeArrowheads="1"/>
          </p:cNvSpPr>
          <p:nvPr/>
        </p:nvSpPr>
        <p:spPr bwMode="auto">
          <a:xfrm>
            <a:off x="5332511" y="2157671"/>
            <a:ext cx="903372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Ростов-на-Дону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008409" y="1628302"/>
            <a:ext cx="1703916" cy="461663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Область высокого давления </a:t>
            </a:r>
            <a:r>
              <a:rPr lang="en-US" dirty="0" smtClean="0"/>
              <a:t>H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7720622" y="6396337"/>
            <a:ext cx="1423378" cy="461663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Область низкого давления </a:t>
            </a:r>
            <a:r>
              <a:rPr lang="en-US" dirty="0" smtClean="0"/>
              <a:t>L</a:t>
            </a:r>
            <a:endParaRPr lang="ru-RU" dirty="0"/>
          </a:p>
        </p:txBody>
      </p:sp>
      <p:sp>
        <p:nvSpPr>
          <p:cNvPr id="27" name="Полилиния 26"/>
          <p:cNvSpPr/>
          <p:nvPr/>
        </p:nvSpPr>
        <p:spPr>
          <a:xfrm rot="16200000" flipV="1">
            <a:off x="5507816" y="1354637"/>
            <a:ext cx="359331" cy="547331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rot="14733329" flipV="1">
            <a:off x="2423363" y="2589706"/>
            <a:ext cx="470812" cy="878942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 rot="3429951" flipV="1">
            <a:off x="8209479" y="5233421"/>
            <a:ext cx="445661" cy="685869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 rot="14733329" flipH="1">
            <a:off x="2954951" y="437908"/>
            <a:ext cx="392976" cy="903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rot="10368381" flipV="1">
            <a:off x="4030935" y="1718200"/>
            <a:ext cx="470812" cy="878942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 rot="10635886" flipH="1">
            <a:off x="1574388" y="1205298"/>
            <a:ext cx="392976" cy="903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 rot="20845659" flipV="1">
            <a:off x="6890112" y="6053402"/>
            <a:ext cx="445661" cy="685869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61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E:\!!!!!!!ОММиОППМ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04" y="666063"/>
            <a:ext cx="9154104" cy="618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ГО СОЧИ (РИСК НАРУШЕНИЯ ЭЛЕКТРОСНАБЖЕНИЯ)</a:t>
            </a:r>
            <a:endParaRPr lang="en-US" sz="1200" dirty="0"/>
          </a:p>
          <a:p>
            <a:r>
              <a:rPr lang="ru-RU" sz="1200" dirty="0"/>
              <a:t>(с использованием информационных ресурсов </a:t>
            </a:r>
            <a:r>
              <a:rPr lang="ru-RU" sz="1200" dirty="0" err="1"/>
              <a:t>Геопортал</a:t>
            </a:r>
            <a:r>
              <a:rPr lang="ru-RU" sz="1200" dirty="0"/>
              <a:t> САЦ Минэнерго, </a:t>
            </a:r>
            <a:r>
              <a:rPr lang="en-US" sz="1200" dirty="0"/>
              <a:t>Google Earth)</a:t>
            </a:r>
            <a:endParaRPr lang="ru-RU" sz="1200" dirty="0"/>
          </a:p>
        </p:txBody>
      </p:sp>
      <p:sp>
        <p:nvSpPr>
          <p:cNvPr id="131" name="Text Box 182"/>
          <p:cNvSpPr txBox="1">
            <a:spLocks noChangeArrowheads="1"/>
          </p:cNvSpPr>
          <p:nvPr/>
        </p:nvSpPr>
        <p:spPr bwMode="auto">
          <a:xfrm>
            <a:off x="4112529" y="5974752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Мысхако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6886401" y="5161843"/>
            <a:ext cx="2249979" cy="1694946"/>
            <a:chOff x="6897577" y="5151121"/>
            <a:chExt cx="2249979" cy="1694946"/>
          </a:xfrm>
        </p:grpSpPr>
        <p:grpSp>
          <p:nvGrpSpPr>
            <p:cNvPr id="137" name="Группа 1145"/>
            <p:cNvGrpSpPr/>
            <p:nvPr/>
          </p:nvGrpSpPr>
          <p:grpSpPr>
            <a:xfrm>
              <a:off x="6897577" y="5151121"/>
              <a:ext cx="2249979" cy="1694946"/>
              <a:chOff x="6759625" y="4893992"/>
              <a:chExt cx="2096871" cy="1946188"/>
            </a:xfrm>
          </p:grpSpPr>
          <p:sp>
            <p:nvSpPr>
              <p:cNvPr id="162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164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" name="Text Box 97"/>
            <p:cNvSpPr txBox="1">
              <a:spLocks noChangeArrowheads="1"/>
            </p:cNvSpPr>
            <p:nvPr/>
          </p:nvSpPr>
          <p:spPr bwMode="auto">
            <a:xfrm>
              <a:off x="7463224" y="6343008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151" name="Text Box 97"/>
            <p:cNvSpPr txBox="1">
              <a:spLocks noChangeArrowheads="1"/>
            </p:cNvSpPr>
            <p:nvPr/>
          </p:nvSpPr>
          <p:spPr bwMode="auto">
            <a:xfrm>
              <a:off x="7463224" y="658391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4" name="Прямая со стрелкой 3"/>
            <p:cNvCxnSpPr/>
            <p:nvPr/>
          </p:nvCxnSpPr>
          <p:spPr>
            <a:xfrm>
              <a:off x="7050504" y="5742907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 Box 97"/>
            <p:cNvSpPr txBox="1">
              <a:spLocks noChangeArrowheads="1"/>
            </p:cNvSpPr>
            <p:nvPr/>
          </p:nvSpPr>
          <p:spPr bwMode="auto">
            <a:xfrm>
              <a:off x="7463224" y="564250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68" name="Прямая со стрелкой 167"/>
            <p:cNvCxnSpPr/>
            <p:nvPr/>
          </p:nvCxnSpPr>
          <p:spPr>
            <a:xfrm>
              <a:off x="7050504" y="5986921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 Box 97"/>
            <p:cNvSpPr txBox="1">
              <a:spLocks noChangeArrowheads="1"/>
            </p:cNvSpPr>
            <p:nvPr/>
          </p:nvSpPr>
          <p:spPr bwMode="auto">
            <a:xfrm>
              <a:off x="7463224" y="588651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70" name="Прямая со стрелкой 169"/>
            <p:cNvCxnSpPr/>
            <p:nvPr/>
          </p:nvCxnSpPr>
          <p:spPr>
            <a:xfrm>
              <a:off x="7050504" y="6191763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 Box 97"/>
            <p:cNvSpPr txBox="1">
              <a:spLocks noChangeArrowheads="1"/>
            </p:cNvSpPr>
            <p:nvPr/>
          </p:nvSpPr>
          <p:spPr bwMode="auto">
            <a:xfrm>
              <a:off x="7463224" y="6091361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7126704" y="6328370"/>
              <a:ext cx="168841" cy="200804"/>
              <a:chOff x="7198893" y="6400559"/>
              <a:chExt cx="168841" cy="200804"/>
            </a:xfrm>
          </p:grpSpPr>
          <p:sp>
            <p:nvSpPr>
              <p:cNvPr id="5" name="Скругленный прямоугольник 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Овал 5"/>
              <p:cNvSpPr/>
              <p:nvPr/>
            </p:nvSpPr>
            <p:spPr>
              <a:xfrm>
                <a:off x="7222956" y="6436359"/>
                <a:ext cx="126630" cy="13953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5" name="Прямоугольник 154"/>
            <p:cNvSpPr/>
            <p:nvPr/>
          </p:nvSpPr>
          <p:spPr>
            <a:xfrm>
              <a:off x="7018545" y="5437481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156" name="Text Box 97"/>
            <p:cNvSpPr txBox="1">
              <a:spLocks noChangeArrowheads="1"/>
            </p:cNvSpPr>
            <p:nvPr/>
          </p:nvSpPr>
          <p:spPr bwMode="auto">
            <a:xfrm>
              <a:off x="7460849" y="5388354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</p:grpSp>
      <p:sp>
        <p:nvSpPr>
          <p:cNvPr id="184" name="Прямоугольник 183"/>
          <p:cNvSpPr/>
          <p:nvPr/>
        </p:nvSpPr>
        <p:spPr>
          <a:xfrm>
            <a:off x="6008147" y="641824"/>
            <a:ext cx="3128233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ГО Сочи</a:t>
            </a:r>
          </a:p>
        </p:txBody>
      </p:sp>
      <p:grpSp>
        <p:nvGrpSpPr>
          <p:cNvPr id="165" name="Группа 164"/>
          <p:cNvGrpSpPr/>
          <p:nvPr/>
        </p:nvGrpSpPr>
        <p:grpSpPr>
          <a:xfrm>
            <a:off x="2880886" y="5853569"/>
            <a:ext cx="2775165" cy="992994"/>
            <a:chOff x="6426568" y="5043085"/>
            <a:chExt cx="2610938" cy="555924"/>
          </a:xfrm>
        </p:grpSpPr>
        <p:sp>
          <p:nvSpPr>
            <p:cNvPr id="172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173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04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71450" indent="-171450" defTabSz="1277785">
                <a:buFontTx/>
                <a:buChar char="-"/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– 646;</a:t>
              </a:r>
            </a:p>
            <a:p>
              <a:pPr marL="171450" indent="-171450" defTabSz="1277785">
                <a:buFontTx/>
                <a:buChar char="-"/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497 806 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   дома – 50 362.</a:t>
              </a:r>
              <a:endParaRPr lang="ru-RU" sz="1000" i="1" dirty="0"/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-18570" y="5848946"/>
            <a:ext cx="2775165" cy="1008384"/>
            <a:chOff x="6426568" y="5043085"/>
            <a:chExt cx="2610938" cy="564540"/>
          </a:xfrm>
        </p:grpSpPr>
        <p:sp>
          <p:nvSpPr>
            <p:cNvPr id="175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177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151</a:t>
              </a:r>
              <a:endParaRPr lang="ru-RU" sz="1000" i="1" dirty="0"/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113 523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–10 236.</a:t>
              </a:r>
            </a:p>
          </p:txBody>
        </p:sp>
      </p:grpSp>
      <p:pic>
        <p:nvPicPr>
          <p:cNvPr id="157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30" y="2171026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0" name="Text Box 182"/>
          <p:cNvSpPr txBox="1">
            <a:spLocks noChangeArrowheads="1"/>
          </p:cNvSpPr>
          <p:nvPr/>
        </p:nvSpPr>
        <p:spPr bwMode="auto">
          <a:xfrm>
            <a:off x="4418844" y="3009421"/>
            <a:ext cx="437253" cy="99453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AutoShape 108"/>
          <p:cNvSpPr>
            <a:spLocks noChangeArrowheads="1"/>
          </p:cNvSpPr>
          <p:nvPr/>
        </p:nvSpPr>
        <p:spPr bwMode="auto">
          <a:xfrm>
            <a:off x="1770178" y="3219394"/>
            <a:ext cx="1365929" cy="278946"/>
          </a:xfrm>
          <a:prstGeom prst="wedgeRectCallout">
            <a:avLst>
              <a:gd name="adj1" fmla="val 111413"/>
              <a:gd name="adj2" fmla="val -99497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Электростанция</a:t>
            </a:r>
            <a:endParaRPr lang="ru-RU" i="1" dirty="0"/>
          </a:p>
        </p:txBody>
      </p:sp>
      <p:pic>
        <p:nvPicPr>
          <p:cNvPr id="24579" name="Picture 3" descr="E:\!!!!!!!ОММиОППМ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47" y="974781"/>
            <a:ext cx="3135853" cy="16344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182"/>
          <p:cNvSpPr txBox="1">
            <a:spLocks noChangeArrowheads="1"/>
          </p:cNvSpPr>
          <p:nvPr/>
        </p:nvSpPr>
        <p:spPr bwMode="auto">
          <a:xfrm>
            <a:off x="2719679" y="856424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Волковка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Text Box 182"/>
          <p:cNvSpPr txBox="1">
            <a:spLocks noChangeArrowheads="1"/>
          </p:cNvSpPr>
          <p:nvPr/>
        </p:nvSpPr>
        <p:spPr bwMode="auto">
          <a:xfrm>
            <a:off x="3477627" y="1415330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Сергей Поле</a:t>
            </a:r>
          </a:p>
        </p:txBody>
      </p:sp>
      <p:sp>
        <p:nvSpPr>
          <p:cNvPr id="71" name="Text Box 182"/>
          <p:cNvSpPr txBox="1">
            <a:spLocks noChangeArrowheads="1"/>
          </p:cNvSpPr>
          <p:nvPr/>
        </p:nvSpPr>
        <p:spPr bwMode="auto">
          <a:xfrm>
            <a:off x="4831618" y="161957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Пластунка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Text Box 182"/>
          <p:cNvSpPr txBox="1">
            <a:spLocks noChangeArrowheads="1"/>
          </p:cNvSpPr>
          <p:nvPr/>
        </p:nvSpPr>
        <p:spPr bwMode="auto">
          <a:xfrm>
            <a:off x="3448582" y="188429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Васильевка</a:t>
            </a:r>
          </a:p>
        </p:txBody>
      </p:sp>
      <p:sp>
        <p:nvSpPr>
          <p:cNvPr id="73" name="Text Box 182"/>
          <p:cNvSpPr txBox="1">
            <a:spLocks noChangeArrowheads="1"/>
          </p:cNvSpPr>
          <p:nvPr/>
        </p:nvSpPr>
        <p:spPr bwMode="auto">
          <a:xfrm>
            <a:off x="3018156" y="2145092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Шаумяновка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Text Box 182"/>
          <p:cNvSpPr txBox="1">
            <a:spLocks noChangeArrowheads="1"/>
          </p:cNvSpPr>
          <p:nvPr/>
        </p:nvSpPr>
        <p:spPr bwMode="auto">
          <a:xfrm>
            <a:off x="3565342" y="2416738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Русская </a:t>
            </a:r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Мамайка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Text Box 182"/>
          <p:cNvSpPr txBox="1">
            <a:spLocks noChangeArrowheads="1"/>
          </p:cNvSpPr>
          <p:nvPr/>
        </p:nvSpPr>
        <p:spPr bwMode="auto">
          <a:xfrm>
            <a:off x="4740175" y="2416738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Барановка</a:t>
            </a:r>
          </a:p>
        </p:txBody>
      </p:sp>
      <p:sp>
        <p:nvSpPr>
          <p:cNvPr id="76" name="Text Box 182"/>
          <p:cNvSpPr txBox="1">
            <a:spLocks noChangeArrowheads="1"/>
          </p:cNvSpPr>
          <p:nvPr/>
        </p:nvSpPr>
        <p:spPr bwMode="auto">
          <a:xfrm>
            <a:off x="4913774" y="2893464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Юрт</a:t>
            </a:r>
          </a:p>
        </p:txBody>
      </p:sp>
      <p:sp>
        <p:nvSpPr>
          <p:cNvPr id="77" name="Text Box 182"/>
          <p:cNvSpPr txBox="1">
            <a:spLocks noChangeArrowheads="1"/>
          </p:cNvSpPr>
          <p:nvPr/>
        </p:nvSpPr>
        <p:spPr bwMode="auto">
          <a:xfrm>
            <a:off x="3356769" y="345656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Новый Сочи</a:t>
            </a:r>
          </a:p>
        </p:txBody>
      </p:sp>
      <p:sp>
        <p:nvSpPr>
          <p:cNvPr id="78" name="Text Box 182"/>
          <p:cNvSpPr txBox="1">
            <a:spLocks noChangeArrowheads="1"/>
          </p:cNvSpPr>
          <p:nvPr/>
        </p:nvSpPr>
        <p:spPr bwMode="auto">
          <a:xfrm>
            <a:off x="2677343" y="285065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Грузинская </a:t>
            </a:r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Мамайка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Text Box 182"/>
          <p:cNvSpPr txBox="1">
            <a:spLocks noChangeArrowheads="1"/>
          </p:cNvSpPr>
          <p:nvPr/>
        </p:nvSpPr>
        <p:spPr bwMode="auto">
          <a:xfrm>
            <a:off x="4722274" y="3556694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Макаренко</a:t>
            </a:r>
          </a:p>
        </p:txBody>
      </p:sp>
      <p:sp>
        <p:nvSpPr>
          <p:cNvPr id="80" name="Text Box 182"/>
          <p:cNvSpPr txBox="1">
            <a:spLocks noChangeArrowheads="1"/>
          </p:cNvSpPr>
          <p:nvPr/>
        </p:nvSpPr>
        <p:spPr bwMode="auto">
          <a:xfrm>
            <a:off x="5051669" y="3849279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Богушевка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Text Box 182"/>
          <p:cNvSpPr txBox="1">
            <a:spLocks noChangeArrowheads="1"/>
          </p:cNvSpPr>
          <p:nvPr/>
        </p:nvSpPr>
        <p:spPr bwMode="auto">
          <a:xfrm>
            <a:off x="3248963" y="3849279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Гагаринский</a:t>
            </a:r>
          </a:p>
        </p:txBody>
      </p:sp>
      <p:sp>
        <p:nvSpPr>
          <p:cNvPr id="82" name="Text Box 182"/>
          <p:cNvSpPr txBox="1">
            <a:spLocks noChangeArrowheads="1"/>
          </p:cNvSpPr>
          <p:nvPr/>
        </p:nvSpPr>
        <p:spPr bwMode="auto">
          <a:xfrm>
            <a:off x="3356768" y="4249882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Сочи</a:t>
            </a:r>
          </a:p>
        </p:txBody>
      </p:sp>
      <p:sp>
        <p:nvSpPr>
          <p:cNvPr id="83" name="Text Box 182"/>
          <p:cNvSpPr txBox="1">
            <a:spLocks noChangeArrowheads="1"/>
          </p:cNvSpPr>
          <p:nvPr/>
        </p:nvSpPr>
        <p:spPr bwMode="auto">
          <a:xfrm>
            <a:off x="5108864" y="4368240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Раздольное</a:t>
            </a:r>
          </a:p>
        </p:txBody>
      </p:sp>
      <p:sp>
        <p:nvSpPr>
          <p:cNvPr id="84" name="Text Box 182"/>
          <p:cNvSpPr txBox="1">
            <a:spLocks noChangeArrowheads="1"/>
          </p:cNvSpPr>
          <p:nvPr/>
        </p:nvSpPr>
        <p:spPr bwMode="auto">
          <a:xfrm>
            <a:off x="4808755" y="4821470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Краевско</a:t>
            </a:r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-Греческое</a:t>
            </a:r>
          </a:p>
        </p:txBody>
      </p:sp>
      <p:sp>
        <p:nvSpPr>
          <p:cNvPr id="85" name="Text Box 182"/>
          <p:cNvSpPr txBox="1">
            <a:spLocks noChangeArrowheads="1"/>
          </p:cNvSpPr>
          <p:nvPr/>
        </p:nvSpPr>
        <p:spPr bwMode="auto">
          <a:xfrm>
            <a:off x="5972774" y="4939827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Старая Мацеста</a:t>
            </a:r>
          </a:p>
        </p:txBody>
      </p:sp>
      <p:sp>
        <p:nvSpPr>
          <p:cNvPr id="86" name="Text Box 182"/>
          <p:cNvSpPr txBox="1">
            <a:spLocks noChangeArrowheads="1"/>
          </p:cNvSpPr>
          <p:nvPr/>
        </p:nvSpPr>
        <p:spPr bwMode="auto">
          <a:xfrm>
            <a:off x="5653234" y="5430257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Мацеста</a:t>
            </a:r>
          </a:p>
        </p:txBody>
      </p:sp>
      <p:sp>
        <p:nvSpPr>
          <p:cNvPr id="87" name="AutoShape 108"/>
          <p:cNvSpPr>
            <a:spLocks noChangeArrowheads="1"/>
          </p:cNvSpPr>
          <p:nvPr/>
        </p:nvSpPr>
        <p:spPr bwMode="auto">
          <a:xfrm>
            <a:off x="4125790" y="5513754"/>
            <a:ext cx="1365929" cy="278946"/>
          </a:xfrm>
          <a:prstGeom prst="wedgeRectCallout">
            <a:avLst>
              <a:gd name="adj1" fmla="val 103355"/>
              <a:gd name="adj2" fmla="val 97793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Электростанция</a:t>
            </a:r>
            <a:endParaRPr lang="ru-RU" i="1" dirty="0"/>
          </a:p>
        </p:txBody>
      </p:sp>
      <p:sp>
        <p:nvSpPr>
          <p:cNvPr id="88" name="AutoShape 108"/>
          <p:cNvSpPr>
            <a:spLocks noChangeArrowheads="1"/>
          </p:cNvSpPr>
          <p:nvPr/>
        </p:nvSpPr>
        <p:spPr bwMode="auto">
          <a:xfrm>
            <a:off x="3018156" y="4660881"/>
            <a:ext cx="1365929" cy="278946"/>
          </a:xfrm>
          <a:prstGeom prst="wedgeRectCallout">
            <a:avLst>
              <a:gd name="adj1" fmla="val 99016"/>
              <a:gd name="adj2" fmla="val -187519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Электростанция</a:t>
            </a:r>
            <a:endParaRPr lang="ru-RU" i="1" dirty="0"/>
          </a:p>
        </p:txBody>
      </p:sp>
      <p:sp>
        <p:nvSpPr>
          <p:cNvPr id="89" name="Text Box 182"/>
          <p:cNvSpPr txBox="1">
            <a:spLocks noChangeArrowheads="1"/>
          </p:cNvSpPr>
          <p:nvPr/>
        </p:nvSpPr>
        <p:spPr bwMode="auto">
          <a:xfrm>
            <a:off x="2980570" y="1365603"/>
            <a:ext cx="437253" cy="99453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C52AA727-C6EB-4D38-AE8D-322704CF8E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317492"/>
              </p:ext>
            </p:extLst>
          </p:nvPr>
        </p:nvGraphicFramePr>
        <p:xfrm>
          <a:off x="-10104" y="672377"/>
          <a:ext cx="4863067" cy="1202664"/>
        </p:xfrm>
        <a:graphic>
          <a:graphicData uri="http://schemas.openxmlformats.org/drawingml/2006/table">
            <a:tbl>
              <a:tblPr/>
              <a:tblGrid>
                <a:gridCol w="627493">
                  <a:extLst>
                    <a:ext uri="{9D8B030D-6E8A-4147-A177-3AD203B41FA5}">
                      <a16:colId xmlns="" xmlns:a16="http://schemas.microsoft.com/office/drawing/2014/main" val="866551216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3421027581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1643777312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1686673353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1275910639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1900776025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1730652911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2956552856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3165703676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3958449689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3744339747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1203224314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2646851308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2233606702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1735370798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2512139954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4232436360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1430446497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2804429111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934324783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3770847278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2402744279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4070691015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3251343744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1081069345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1148406099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140499014"/>
                    </a:ext>
                  </a:extLst>
                </a:gridCol>
                <a:gridCol w="135674">
                  <a:extLst>
                    <a:ext uri="{9D8B030D-6E8A-4147-A177-3AD203B41FA5}">
                      <a16:colId xmlns="" xmlns:a16="http://schemas.microsoft.com/office/drawing/2014/main" val="4052485882"/>
                    </a:ext>
                  </a:extLst>
                </a:gridCol>
                <a:gridCol w="190792">
                  <a:extLst>
                    <a:ext uri="{9D8B030D-6E8A-4147-A177-3AD203B41FA5}">
                      <a16:colId xmlns="" xmlns:a16="http://schemas.microsoft.com/office/drawing/2014/main" val="3527594657"/>
                    </a:ext>
                  </a:extLst>
                </a:gridCol>
                <a:gridCol w="190792">
                  <a:extLst>
                    <a:ext uri="{9D8B030D-6E8A-4147-A177-3AD203B41FA5}">
                      <a16:colId xmlns="" xmlns:a16="http://schemas.microsoft.com/office/drawing/2014/main" val="841335908"/>
                    </a:ext>
                  </a:extLst>
                </a:gridCol>
                <a:gridCol w="190792">
                  <a:extLst>
                    <a:ext uri="{9D8B030D-6E8A-4147-A177-3AD203B41FA5}">
                      <a16:colId xmlns="" xmlns:a16="http://schemas.microsoft.com/office/drawing/2014/main" val="105799235"/>
                    </a:ext>
                  </a:extLst>
                </a:gridCol>
              </a:tblGrid>
              <a:tr h="204724">
                <a:tc gridSpan="31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Сведения о наличии резервных источников электропитания 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40681395"/>
                  </a:ext>
                </a:extLst>
              </a:tr>
              <a:tr h="4671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 100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100 кВт до 200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200 кВт до 300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300 кВт 400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400 кВт до 500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500 кВт до 600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600 кВт до 700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700 кВт до 800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800 кВт и выше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количество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25983168"/>
                  </a:ext>
                </a:extLst>
              </a:tr>
              <a:tr h="3246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18592979"/>
                  </a:ext>
                </a:extLst>
              </a:tr>
              <a:tr h="2060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Сочи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5791597"/>
                  </a:ext>
                </a:extLst>
              </a:tr>
            </a:tbl>
          </a:graphicData>
        </a:graphic>
      </p:graphicFrame>
      <p:sp>
        <p:nvSpPr>
          <p:cNvPr id="64" name="Скругленный прямоугольник 175">
            <a:extLst>
              <a:ext uri="{FF2B5EF4-FFF2-40B4-BE49-F238E27FC236}">
                <a16:creationId xmlns="" xmlns:a16="http://schemas.microsoft.com/office/drawing/2014/main" id="{A01A862C-D280-49B1-95CC-A33EB974FC9F}"/>
              </a:ext>
            </a:extLst>
          </p:cNvPr>
          <p:cNvSpPr/>
          <p:nvPr/>
        </p:nvSpPr>
        <p:spPr>
          <a:xfrm>
            <a:off x="7126704" y="6583917"/>
            <a:ext cx="168841" cy="2126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>
            <a:extLst>
              <a:ext uri="{FF2B5EF4-FFF2-40B4-BE49-F238E27FC236}">
                <a16:creationId xmlns="" xmlns:a16="http://schemas.microsoft.com/office/drawing/2014/main" id="{D8B2BD28-4C23-4329-AEB3-67B9C4949168}"/>
              </a:ext>
            </a:extLst>
          </p:cNvPr>
          <p:cNvSpPr/>
          <p:nvPr/>
        </p:nvSpPr>
        <p:spPr>
          <a:xfrm>
            <a:off x="7150767" y="6646996"/>
            <a:ext cx="126630" cy="100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3" name="Группа 62"/>
          <p:cNvGrpSpPr/>
          <p:nvPr/>
        </p:nvGrpSpPr>
        <p:grpSpPr>
          <a:xfrm>
            <a:off x="10399" y="2278968"/>
            <a:ext cx="1098734" cy="458221"/>
            <a:chOff x="2309629" y="3736584"/>
            <a:chExt cx="1046000" cy="229362"/>
          </a:xfrm>
        </p:grpSpPr>
        <p:sp>
          <p:nvSpPr>
            <p:cNvPr id="66" name="Прямоугольник 65"/>
            <p:cNvSpPr/>
            <p:nvPr/>
          </p:nvSpPr>
          <p:spPr>
            <a:xfrm>
              <a:off x="2309629" y="3736584"/>
              <a:ext cx="1046000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 м/с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7" name="Прямая со стрелкой 66"/>
            <p:cNvCxnSpPr/>
            <p:nvPr/>
          </p:nvCxnSpPr>
          <p:spPr>
            <a:xfrm flipH="1" flipV="1">
              <a:off x="2890075" y="3841898"/>
              <a:ext cx="465554" cy="9367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627" y="2633991"/>
            <a:ext cx="2505899" cy="13649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19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7" t="17000" r="7917" b="5000"/>
          <a:stretch/>
        </p:blipFill>
        <p:spPr bwMode="auto">
          <a:xfrm>
            <a:off x="-6352" y="0"/>
            <a:ext cx="91503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39257" y="860961"/>
            <a:ext cx="5769763" cy="91068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сильного ветра с порывами прогнозируется возникновение чрезвычайных ситуаций (происшествий), связанных с нарушением условий жизнедеятельности населения, повреждением (обрывом) ЛЭП и линий связи, нарушениями в системе ЖКХ.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5703"/>
            <a:ext cx="9144000" cy="6696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ПРОВЕДЕНИЕ РАСЧЕТОВ ДЛЯ ОРГАНИЗАЦИИ НОРМАЛЬНЫХ УСЛОВИЙ </a:t>
            </a:r>
          </a:p>
          <a:p>
            <a:r>
              <a:rPr lang="ru-RU" dirty="0"/>
              <a:t>ЖИЗНЕДЕЯТЕЛЬНОСТИ НАСЕЛЕНИЯ</a:t>
            </a:r>
          </a:p>
          <a:p>
            <a:r>
              <a:rPr lang="ru-RU" dirty="0"/>
              <a:t>(с использованием программно-расчетных комплексов)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43462" y="187876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питьевой воды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в сутки при малой физической активности (с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энергозатратами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5,0-105 Дж/ч (120 ккал/ч)) для различных видов водопотребления и режимов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60003" y="443872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трехразового подвоза воды (одна автоцистерна будет  подвозить воду 3 раза в день по 4 000 л) необходимо привлечь 7 автоцистерн водоизмещением    4 000 л для обеспечения питьевой водой и 14 автоцистерн для обеспечения водой для приготовления пищи и умывания.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="" xmlns:a16="http://schemas.microsoft.com/office/drawing/2014/main" id="{B08D1396-4F65-4736-A42C-664F28640426}"/>
                  </a:ext>
                </a:extLst>
              </p:cNvPr>
              <p:cNvSpPr/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solidFill>
                <a:srgbClr val="00B0F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𝑁𝐴𝑛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𝑛𝐴</m:t>
                          </m:r>
                          <m:sSup>
                            <m:sSup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+5.5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∗1,6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08D1396-4F65-4736-A42C-664F28640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222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39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8" y="637635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9144000" y="-1611313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9144000" y="4797152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9144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="" xmlns:a16="http://schemas.microsoft.com/office/drawing/2014/main" id="{E7C0E34A-AAA6-4119-93FF-429F60A4B268}"/>
              </a:ext>
            </a:extLst>
          </p:cNvPr>
          <p:cNvSpPr/>
          <p:nvPr/>
        </p:nvSpPr>
        <p:spPr bwMode="auto">
          <a:xfrm>
            <a:off x="-7495" y="-19199"/>
            <a:ext cx="9151479" cy="6883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СИЛЬНОМУ ВЕТРУ НА ТЕРРИТОРИИ КРАСНОДАРСКОГО КРАЯ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1049791" y="1102885"/>
            <a:ext cx="7063212" cy="38318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Довести прогноз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Провести, при необходимости (в соответствии с прогнозной информацией), заседания комиссии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предупреждению и ликвидации чрезвычайных ситуаций и обеспечению пожарной безопасности по вопросам предупреждения возможных чрезвычайных ситуаций (происшествий), обусловленных неблагоприятным прогнозом,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введением режима повышенной готовности.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(происшествия);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Поддерживать на необходимом уровне запасы материальных и финансовых ресурсов для ликвидации чрезвычайных ситуаций;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Усилить контроль за регистрацией групп туристов, направляющихся в горные районы, и обеспечить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достоверной информацией о метеоусловиях на маршрутах;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Организовать подготовительные работы по проведению эвакуации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Другие мероприятия с учетом особенностей территории, прогнозной информации и складывающейся оперативной обстановки.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1049791" y="859315"/>
            <a:ext cx="7063212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31578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559120</TotalTime>
  <Words>1245</Words>
  <Application>Microsoft Office PowerPoint</Application>
  <PresentationFormat>Экран (4:3)</PresentationFormat>
  <Paragraphs>425</Paragraphs>
  <Slides>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26930</cp:revision>
  <cp:lastPrinted>2022-06-24T23:06:45Z</cp:lastPrinted>
  <dcterms:created xsi:type="dcterms:W3CDTF">2014-09-08T13:21:12Z</dcterms:created>
  <dcterms:modified xsi:type="dcterms:W3CDTF">2022-07-19T12:53:42Z</dcterms:modified>
</cp:coreProperties>
</file>